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620" r:id="rId2"/>
    <p:sldId id="618" r:id="rId3"/>
    <p:sldId id="624" r:id="rId4"/>
    <p:sldId id="625" r:id="rId5"/>
    <p:sldId id="621" r:id="rId6"/>
    <p:sldId id="622" r:id="rId7"/>
    <p:sldId id="617" r:id="rId8"/>
    <p:sldId id="626" r:id="rId9"/>
    <p:sldId id="639" r:id="rId10"/>
    <p:sldId id="632" r:id="rId11"/>
    <p:sldId id="628" r:id="rId12"/>
    <p:sldId id="640" r:id="rId13"/>
    <p:sldId id="641" r:id="rId14"/>
    <p:sldId id="642" r:id="rId15"/>
    <p:sldId id="643" r:id="rId16"/>
    <p:sldId id="644" r:id="rId17"/>
    <p:sldId id="645" r:id="rId18"/>
    <p:sldId id="646" r:id="rId19"/>
    <p:sldId id="647" r:id="rId20"/>
    <p:sldId id="648" r:id="rId21"/>
    <p:sldId id="649" r:id="rId22"/>
    <p:sldId id="6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varScale="1">
        <p:scale>
          <a:sx n="117" d="100"/>
          <a:sy n="117" d="100"/>
        </p:scale>
        <p:origin x="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13505-65E2-5249-BFEE-9AC88C028653}"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48405-BB1D-5644-9219-F9BF967E8D25}" type="slidenum">
              <a:rPr lang="en-US" smtClean="0"/>
              <a:t>‹#›</a:t>
            </a:fld>
            <a:endParaRPr lang="en-US"/>
          </a:p>
        </p:txBody>
      </p:sp>
    </p:spTree>
    <p:extLst>
      <p:ext uri="{BB962C8B-B14F-4D97-AF65-F5344CB8AC3E}">
        <p14:creationId xmlns:p14="http://schemas.microsoft.com/office/powerpoint/2010/main" val="6884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D61EA-CB29-9F40-B741-6B4DB74AC109}" type="slidenum">
              <a:rPr lang="en-US" smtClean="0"/>
              <a:t>1</a:t>
            </a:fld>
            <a:endParaRPr lang="en-US"/>
          </a:p>
        </p:txBody>
      </p:sp>
    </p:spTree>
    <p:extLst>
      <p:ext uri="{BB962C8B-B14F-4D97-AF65-F5344CB8AC3E}">
        <p14:creationId xmlns:p14="http://schemas.microsoft.com/office/powerpoint/2010/main" val="118146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raw to relative </a:t>
            </a:r>
          </a:p>
        </p:txBody>
      </p:sp>
      <p:sp>
        <p:nvSpPr>
          <p:cNvPr id="4" name="Slide Number Placeholder 3"/>
          <p:cNvSpPr>
            <a:spLocks noGrp="1"/>
          </p:cNvSpPr>
          <p:nvPr>
            <p:ph type="sldNum" sz="quarter" idx="5"/>
          </p:nvPr>
        </p:nvSpPr>
        <p:spPr/>
        <p:txBody>
          <a:bodyPr/>
          <a:lstStyle/>
          <a:p>
            <a:fld id="{494D61EA-CB29-9F40-B741-6B4DB74AC109}" type="slidenum">
              <a:rPr lang="en-US" smtClean="0"/>
              <a:t>2</a:t>
            </a:fld>
            <a:endParaRPr lang="en-US"/>
          </a:p>
        </p:txBody>
      </p:sp>
    </p:spTree>
    <p:extLst>
      <p:ext uri="{BB962C8B-B14F-4D97-AF65-F5344CB8AC3E}">
        <p14:creationId xmlns:p14="http://schemas.microsoft.com/office/powerpoint/2010/main" val="332885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D61EA-CB29-9F40-B741-6B4DB74AC109}" type="slidenum">
              <a:rPr lang="en-US" smtClean="0"/>
              <a:t>5</a:t>
            </a:fld>
            <a:endParaRPr lang="en-US"/>
          </a:p>
        </p:txBody>
      </p:sp>
    </p:spTree>
    <p:extLst>
      <p:ext uri="{BB962C8B-B14F-4D97-AF65-F5344CB8AC3E}">
        <p14:creationId xmlns:p14="http://schemas.microsoft.com/office/powerpoint/2010/main" val="240745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D61EA-CB29-9F40-B741-6B4DB74AC109}" type="slidenum">
              <a:rPr lang="en-US" smtClean="0"/>
              <a:t>7</a:t>
            </a:fld>
            <a:endParaRPr lang="en-US"/>
          </a:p>
        </p:txBody>
      </p:sp>
    </p:spTree>
    <p:extLst>
      <p:ext uri="{BB962C8B-B14F-4D97-AF65-F5344CB8AC3E}">
        <p14:creationId xmlns:p14="http://schemas.microsoft.com/office/powerpoint/2010/main" val="210248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FC41-9854-3E44-AB43-D2CA99D374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3059C6-56BB-5B47-A1C5-3A78F06A0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300D3A-22D1-AF49-A822-E2681A349E93}"/>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0F4EF711-6253-3645-B73B-131FA987F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0350A-17AC-C149-8446-2E814D04FB2A}"/>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423416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9FE4-62DB-4240-898A-37ADE2CE41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D3DB4-6B51-6F43-8DD5-2FE0750F1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D14A1-A53A-AE40-9472-9CDB873C2983}"/>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F784B6EC-A219-314C-8579-78A13137B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3427C-370C-0744-800C-ACD8DECC141A}"/>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304282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2531E0-E5B2-C547-B6EC-EB530FFBF0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1311E9-08DF-5B42-A8DE-C39223EE8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E75FE-361E-4047-B048-FADBA69E7D7B}"/>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75B6FD3E-C536-904C-9B99-68C332D41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39EDE-1AD8-BF40-A988-39896276366F}"/>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1321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DF91-2CA8-3E47-BE0F-0C3320AE7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17350-4C23-1C40-A0DC-44F6FB6591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9B0C6-4716-0944-B656-ADB9281A5B1F}"/>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40A226C6-1968-F849-9812-ECD4F65F2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E1C15-C960-D141-96E7-40FD7B14FDB7}"/>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1387976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1DB0-A611-A249-AEFD-8E3AE60EC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F35D2-F9D9-2648-82E0-316235B6E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1F0AF5-60DB-A543-A428-62A3173635A1}"/>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6F6C8C0D-DA2B-8C4A-B9CB-6CDB8113C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48C0D-9B88-EE46-96DB-A1B6D8A1A078}"/>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331147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8FE0-6568-9A4B-972D-C3D6DBDD20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264BD-6F45-C640-9DB0-E4904CCCA1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97AD7-0691-0345-8E19-992620B0FC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5C27B2-79DF-AE4D-8E6D-4372663779AE}"/>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6" name="Footer Placeholder 5">
            <a:extLst>
              <a:ext uri="{FF2B5EF4-FFF2-40B4-BE49-F238E27FC236}">
                <a16:creationId xmlns:a16="http://schemas.microsoft.com/office/drawing/2014/main" id="{529DEE03-02BC-DE4C-877D-BBC063042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A4864-4C82-2440-9EBF-44DB92570D94}"/>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124252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DC18-2957-4344-A272-18E19905D0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67741-5B76-CD4E-B3F9-A3CDF1F74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1FAE7-F34D-DC45-8698-741D7BBFF8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BCC817-958F-9148-96B3-EC45624F9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1A1F4F-7DB4-7B4B-8E6D-79A9EC2B6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65A0DD-29E5-B34B-9025-2FEB1CFE4301}"/>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8" name="Footer Placeholder 7">
            <a:extLst>
              <a:ext uri="{FF2B5EF4-FFF2-40B4-BE49-F238E27FC236}">
                <a16:creationId xmlns:a16="http://schemas.microsoft.com/office/drawing/2014/main" id="{BD9CFE33-E3AE-6642-9F64-058DACF8E2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B36B-4F20-4F46-9AA0-6CA5C9E42608}"/>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352112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BA9B-4E32-E840-ABCB-00556F18D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A56EF-67AC-FC45-B5CC-5CE6EA01547E}"/>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4" name="Footer Placeholder 3">
            <a:extLst>
              <a:ext uri="{FF2B5EF4-FFF2-40B4-BE49-F238E27FC236}">
                <a16:creationId xmlns:a16="http://schemas.microsoft.com/office/drawing/2014/main" id="{BF5DBF54-3561-8947-9C7A-F589352D6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FB589E-0B55-0442-A058-9D4990E6EF9A}"/>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72026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9B7045-AA6F-ED49-AB45-4A6BEE24BC4D}"/>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3" name="Footer Placeholder 2">
            <a:extLst>
              <a:ext uri="{FF2B5EF4-FFF2-40B4-BE49-F238E27FC236}">
                <a16:creationId xmlns:a16="http://schemas.microsoft.com/office/drawing/2014/main" id="{ACAE6526-E652-5241-923F-3D6C28DE5D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0171D3-BAE2-7140-A51E-D8A2F4257FC8}"/>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362445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8CD7-CEA1-1B4C-848D-83D0E59E8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608AB-0A4F-5343-B67F-A0A86D0B0C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536D45-7385-CF47-867A-EE234EEA4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ECECF-7A35-5E45-8BF1-1FC07DF75FEC}"/>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6" name="Footer Placeholder 5">
            <a:extLst>
              <a:ext uri="{FF2B5EF4-FFF2-40B4-BE49-F238E27FC236}">
                <a16:creationId xmlns:a16="http://schemas.microsoft.com/office/drawing/2014/main" id="{C0970E35-7599-A147-AFCF-0168B6B77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CD582F-ED03-8A42-907D-AE8355FA63D5}"/>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229839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6489-B7BB-3145-9CB9-2A9AB6EBE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3455E-4929-D149-92A5-468B6C6E9B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054D6E-3EC9-0140-8F4E-9D5B6F335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73063-8073-8242-84DC-EE6AD36A3D8D}"/>
              </a:ext>
            </a:extLst>
          </p:cNvPr>
          <p:cNvSpPr>
            <a:spLocks noGrp="1"/>
          </p:cNvSpPr>
          <p:nvPr>
            <p:ph type="dt" sz="half" idx="10"/>
          </p:nvPr>
        </p:nvSpPr>
        <p:spPr/>
        <p:txBody>
          <a:bodyPr/>
          <a:lstStyle/>
          <a:p>
            <a:fld id="{B88F8576-F7E7-6C42-89A0-E99ECFFB919F}" type="datetimeFigureOut">
              <a:rPr lang="en-US" smtClean="0"/>
              <a:t>7/21/20</a:t>
            </a:fld>
            <a:endParaRPr lang="en-US"/>
          </a:p>
        </p:txBody>
      </p:sp>
      <p:sp>
        <p:nvSpPr>
          <p:cNvPr id="6" name="Footer Placeholder 5">
            <a:extLst>
              <a:ext uri="{FF2B5EF4-FFF2-40B4-BE49-F238E27FC236}">
                <a16:creationId xmlns:a16="http://schemas.microsoft.com/office/drawing/2014/main" id="{CBC0D93D-2695-E54E-AAE3-626D2264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A18B9-3DC9-5C44-AB73-72CB3ED4CBDF}"/>
              </a:ext>
            </a:extLst>
          </p:cNvPr>
          <p:cNvSpPr>
            <a:spLocks noGrp="1"/>
          </p:cNvSpPr>
          <p:nvPr>
            <p:ph type="sldNum" sz="quarter" idx="12"/>
          </p:nvPr>
        </p:nvSpPr>
        <p:spPr/>
        <p:txBody>
          <a:bodyPr/>
          <a:lstStyle/>
          <a:p>
            <a:fld id="{1EB66486-D3F7-A247-937B-FCFD691B4807}" type="slidenum">
              <a:rPr lang="en-US" smtClean="0"/>
              <a:t>‹#›</a:t>
            </a:fld>
            <a:endParaRPr lang="en-US"/>
          </a:p>
        </p:txBody>
      </p:sp>
    </p:spTree>
    <p:extLst>
      <p:ext uri="{BB962C8B-B14F-4D97-AF65-F5344CB8AC3E}">
        <p14:creationId xmlns:p14="http://schemas.microsoft.com/office/powerpoint/2010/main" val="3460068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2888F1-D921-E34B-809E-A95647578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3254F-0B35-0B49-8B39-41DDDFB81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679AC-08E0-FE48-BF70-C894E75F00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F8576-F7E7-6C42-89A0-E99ECFFB919F}" type="datetimeFigureOut">
              <a:rPr lang="en-US" smtClean="0"/>
              <a:t>7/21/20</a:t>
            </a:fld>
            <a:endParaRPr lang="en-US"/>
          </a:p>
        </p:txBody>
      </p:sp>
      <p:sp>
        <p:nvSpPr>
          <p:cNvPr id="5" name="Footer Placeholder 4">
            <a:extLst>
              <a:ext uri="{FF2B5EF4-FFF2-40B4-BE49-F238E27FC236}">
                <a16:creationId xmlns:a16="http://schemas.microsoft.com/office/drawing/2014/main" id="{72653F3A-5C36-8F4D-98EB-4A918C2AD9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87E4E3-905D-9742-A994-C58CB7589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66486-D3F7-A247-937B-FCFD691B4807}" type="slidenum">
              <a:rPr lang="en-US" smtClean="0"/>
              <a:t>‹#›</a:t>
            </a:fld>
            <a:endParaRPr lang="en-US"/>
          </a:p>
        </p:txBody>
      </p:sp>
    </p:spTree>
    <p:extLst>
      <p:ext uri="{BB962C8B-B14F-4D97-AF65-F5344CB8AC3E}">
        <p14:creationId xmlns:p14="http://schemas.microsoft.com/office/powerpoint/2010/main" val="3121993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92C38A8-4478-634A-900C-CEA6DBD93ABF}"/>
              </a:ext>
            </a:extLst>
          </p:cNvPr>
          <p:cNvGrpSpPr/>
          <p:nvPr/>
        </p:nvGrpSpPr>
        <p:grpSpPr>
          <a:xfrm>
            <a:off x="5942814" y="605709"/>
            <a:ext cx="6758188" cy="6245719"/>
            <a:chOff x="5328124" y="177996"/>
            <a:chExt cx="7035505" cy="6502007"/>
          </a:xfrm>
        </p:grpSpPr>
        <p:pic>
          <p:nvPicPr>
            <p:cNvPr id="26" name="Picture 25">
              <a:extLst>
                <a:ext uri="{FF2B5EF4-FFF2-40B4-BE49-F238E27FC236}">
                  <a16:creationId xmlns:a16="http://schemas.microsoft.com/office/drawing/2014/main" id="{CE616A50-FA92-094A-A344-E7791EE54D26}"/>
                </a:ext>
              </a:extLst>
            </p:cNvPr>
            <p:cNvPicPr>
              <a:picLocks noChangeAspect="1"/>
            </p:cNvPicPr>
            <p:nvPr/>
          </p:nvPicPr>
          <p:blipFill>
            <a:blip r:embed="rId3"/>
            <a:stretch>
              <a:fillRect/>
            </a:stretch>
          </p:blipFill>
          <p:spPr>
            <a:xfrm>
              <a:off x="5328124" y="177996"/>
              <a:ext cx="7035505" cy="6502007"/>
            </a:xfrm>
            <a:prstGeom prst="rect">
              <a:avLst/>
            </a:prstGeom>
          </p:spPr>
        </p:pic>
        <p:sp>
          <p:nvSpPr>
            <p:cNvPr id="27" name="5-Point Star 26">
              <a:extLst>
                <a:ext uri="{FF2B5EF4-FFF2-40B4-BE49-F238E27FC236}">
                  <a16:creationId xmlns:a16="http://schemas.microsoft.com/office/drawing/2014/main" id="{D9618BD7-A73B-814A-A1C8-4E81E9BD172F}"/>
                </a:ext>
              </a:extLst>
            </p:cNvPr>
            <p:cNvSpPr/>
            <p:nvPr/>
          </p:nvSpPr>
          <p:spPr>
            <a:xfrm>
              <a:off x="7492911" y="3338173"/>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a:extLst>
                <a:ext uri="{FF2B5EF4-FFF2-40B4-BE49-F238E27FC236}">
                  <a16:creationId xmlns:a16="http://schemas.microsoft.com/office/drawing/2014/main" id="{90D6F0BB-F0D3-8843-8CB9-4D73D8E839F1}"/>
                </a:ext>
              </a:extLst>
            </p:cNvPr>
            <p:cNvSpPr/>
            <p:nvPr/>
          </p:nvSpPr>
          <p:spPr>
            <a:xfrm>
              <a:off x="6762809" y="5074825"/>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B0E5323C-7038-EE45-9D02-4D4F5C3F0FDC}"/>
                </a:ext>
              </a:extLst>
            </p:cNvPr>
            <p:cNvSpPr/>
            <p:nvPr/>
          </p:nvSpPr>
          <p:spPr>
            <a:xfrm>
              <a:off x="9559171" y="1916954"/>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a:extLst>
                <a:ext uri="{FF2B5EF4-FFF2-40B4-BE49-F238E27FC236}">
                  <a16:creationId xmlns:a16="http://schemas.microsoft.com/office/drawing/2014/main" id="{8A1540E7-09A9-3E41-A4AC-18737E1DD29A}"/>
                </a:ext>
              </a:extLst>
            </p:cNvPr>
            <p:cNvSpPr/>
            <p:nvPr/>
          </p:nvSpPr>
          <p:spPr>
            <a:xfrm>
              <a:off x="9559171" y="796695"/>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a:extLst>
                <a:ext uri="{FF2B5EF4-FFF2-40B4-BE49-F238E27FC236}">
                  <a16:creationId xmlns:a16="http://schemas.microsoft.com/office/drawing/2014/main" id="{A086E86D-394A-7946-83BE-85FDC9A21866}"/>
                </a:ext>
              </a:extLst>
            </p:cNvPr>
            <p:cNvSpPr/>
            <p:nvPr/>
          </p:nvSpPr>
          <p:spPr>
            <a:xfrm>
              <a:off x="7492911" y="4228399"/>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a:extLst>
                <a:ext uri="{FF2B5EF4-FFF2-40B4-BE49-F238E27FC236}">
                  <a16:creationId xmlns:a16="http://schemas.microsoft.com/office/drawing/2014/main" id="{84208A8B-7EB4-4A41-8AD5-F2B8B16603D4}"/>
                </a:ext>
              </a:extLst>
            </p:cNvPr>
            <p:cNvSpPr/>
            <p:nvPr/>
          </p:nvSpPr>
          <p:spPr>
            <a:xfrm>
              <a:off x="7492911" y="3706035"/>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a:extLst>
                <a:ext uri="{FF2B5EF4-FFF2-40B4-BE49-F238E27FC236}">
                  <a16:creationId xmlns:a16="http://schemas.microsoft.com/office/drawing/2014/main" id="{9FEBF566-2976-3948-AE33-7834E431B8A5}"/>
                </a:ext>
              </a:extLst>
            </p:cNvPr>
            <p:cNvSpPr/>
            <p:nvPr/>
          </p:nvSpPr>
          <p:spPr>
            <a:xfrm>
              <a:off x="6762809" y="4609217"/>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89954B5C-CA16-DA48-8751-A5CB63EBA8A0}"/>
                </a:ext>
              </a:extLst>
            </p:cNvPr>
            <p:cNvSpPr/>
            <p:nvPr/>
          </p:nvSpPr>
          <p:spPr>
            <a:xfrm>
              <a:off x="7492911" y="2815809"/>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a:extLst>
                <a:ext uri="{FF2B5EF4-FFF2-40B4-BE49-F238E27FC236}">
                  <a16:creationId xmlns:a16="http://schemas.microsoft.com/office/drawing/2014/main" id="{BAE302E7-3274-2F43-9B65-5AFBA0D274F8}"/>
                </a:ext>
              </a:extLst>
            </p:cNvPr>
            <p:cNvSpPr/>
            <p:nvPr/>
          </p:nvSpPr>
          <p:spPr>
            <a:xfrm>
              <a:off x="8431411" y="2321603"/>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a:extLst>
                <a:ext uri="{FF2B5EF4-FFF2-40B4-BE49-F238E27FC236}">
                  <a16:creationId xmlns:a16="http://schemas.microsoft.com/office/drawing/2014/main" id="{59F75B8A-A5EB-A146-AAD3-D090C9A5B522}"/>
                </a:ext>
              </a:extLst>
            </p:cNvPr>
            <p:cNvSpPr/>
            <p:nvPr/>
          </p:nvSpPr>
          <p:spPr>
            <a:xfrm>
              <a:off x="9553575" y="1415394"/>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9732D9BC-90E4-D548-B515-190804957344}"/>
                </a:ext>
              </a:extLst>
            </p:cNvPr>
            <p:cNvSpPr/>
            <p:nvPr/>
          </p:nvSpPr>
          <p:spPr>
            <a:xfrm>
              <a:off x="10291742" y="324780"/>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66E82832-A316-7E44-9186-2E26FE8C9A03}"/>
                </a:ext>
              </a:extLst>
            </p:cNvPr>
            <p:cNvSpPr/>
            <p:nvPr/>
          </p:nvSpPr>
          <p:spPr>
            <a:xfrm>
              <a:off x="7937549" y="4975736"/>
              <a:ext cx="198178" cy="198178"/>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a:extLst>
                <a:ext uri="{FF2B5EF4-FFF2-40B4-BE49-F238E27FC236}">
                  <a16:creationId xmlns:a16="http://schemas.microsoft.com/office/drawing/2014/main" id="{7B04601D-FDD0-FF4C-A044-D6D08BD73B85}"/>
                </a:ext>
              </a:extLst>
            </p:cNvPr>
            <p:cNvSpPr/>
            <p:nvPr/>
          </p:nvSpPr>
          <p:spPr>
            <a:xfrm>
              <a:off x="7937549" y="5226516"/>
              <a:ext cx="198178" cy="198178"/>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E5CC9E67-CC36-3C44-A986-40DD32944F9C}"/>
              </a:ext>
            </a:extLst>
          </p:cNvPr>
          <p:cNvSpPr/>
          <p:nvPr/>
        </p:nvSpPr>
        <p:spPr>
          <a:xfrm>
            <a:off x="6813013" y="1236924"/>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pic>
        <p:nvPicPr>
          <p:cNvPr id="56" name="Picture 55">
            <a:extLst>
              <a:ext uri="{FF2B5EF4-FFF2-40B4-BE49-F238E27FC236}">
                <a16:creationId xmlns:a16="http://schemas.microsoft.com/office/drawing/2014/main" id="{6F05D40A-FEEB-5648-9D5F-01DDBE966AF8}"/>
              </a:ext>
            </a:extLst>
          </p:cNvPr>
          <p:cNvPicPr>
            <a:picLocks noChangeAspect="1"/>
          </p:cNvPicPr>
          <p:nvPr/>
        </p:nvPicPr>
        <p:blipFill>
          <a:blip r:embed="rId4"/>
          <a:stretch>
            <a:fillRect/>
          </a:stretch>
        </p:blipFill>
        <p:spPr>
          <a:xfrm>
            <a:off x="9212141" y="5801834"/>
            <a:ext cx="4842348" cy="919433"/>
          </a:xfrm>
          <a:prstGeom prst="rect">
            <a:avLst/>
          </a:prstGeom>
        </p:spPr>
      </p:pic>
      <p:pic>
        <p:nvPicPr>
          <p:cNvPr id="58" name="Picture 57">
            <a:extLst>
              <a:ext uri="{FF2B5EF4-FFF2-40B4-BE49-F238E27FC236}">
                <a16:creationId xmlns:a16="http://schemas.microsoft.com/office/drawing/2014/main" id="{D49A37FC-8B8C-AA4E-B220-BF226172D052}"/>
              </a:ext>
            </a:extLst>
          </p:cNvPr>
          <p:cNvPicPr>
            <a:picLocks noChangeAspect="1"/>
          </p:cNvPicPr>
          <p:nvPr/>
        </p:nvPicPr>
        <p:blipFill>
          <a:blip r:embed="rId5"/>
          <a:stretch>
            <a:fillRect/>
          </a:stretch>
        </p:blipFill>
        <p:spPr>
          <a:xfrm>
            <a:off x="6495348" y="4447847"/>
            <a:ext cx="825600" cy="641747"/>
          </a:xfrm>
          <a:prstGeom prst="rect">
            <a:avLst/>
          </a:prstGeom>
        </p:spPr>
      </p:pic>
      <p:pic>
        <p:nvPicPr>
          <p:cNvPr id="60" name="Picture 59">
            <a:extLst>
              <a:ext uri="{FF2B5EF4-FFF2-40B4-BE49-F238E27FC236}">
                <a16:creationId xmlns:a16="http://schemas.microsoft.com/office/drawing/2014/main" id="{71F1336D-BDB3-3E4C-AD9F-319D3BB4A6E2}"/>
              </a:ext>
            </a:extLst>
          </p:cNvPr>
          <p:cNvPicPr>
            <a:picLocks noChangeAspect="1"/>
          </p:cNvPicPr>
          <p:nvPr/>
        </p:nvPicPr>
        <p:blipFill>
          <a:blip r:embed="rId6"/>
          <a:stretch>
            <a:fillRect/>
          </a:stretch>
        </p:blipFill>
        <p:spPr>
          <a:xfrm>
            <a:off x="8390457" y="3429351"/>
            <a:ext cx="679196" cy="537947"/>
          </a:xfrm>
          <a:prstGeom prst="rect">
            <a:avLst/>
          </a:prstGeom>
        </p:spPr>
      </p:pic>
      <p:pic>
        <p:nvPicPr>
          <p:cNvPr id="62" name="Picture 61">
            <a:extLst>
              <a:ext uri="{FF2B5EF4-FFF2-40B4-BE49-F238E27FC236}">
                <a16:creationId xmlns:a16="http://schemas.microsoft.com/office/drawing/2014/main" id="{11E31381-044D-9B4E-A35C-93059DA83F73}"/>
              </a:ext>
            </a:extLst>
          </p:cNvPr>
          <p:cNvPicPr>
            <a:picLocks noChangeAspect="1"/>
          </p:cNvPicPr>
          <p:nvPr/>
        </p:nvPicPr>
        <p:blipFill>
          <a:blip r:embed="rId7"/>
          <a:stretch>
            <a:fillRect/>
          </a:stretch>
        </p:blipFill>
        <p:spPr>
          <a:xfrm>
            <a:off x="10453358" y="2059203"/>
            <a:ext cx="755266" cy="592052"/>
          </a:xfrm>
          <a:prstGeom prst="rect">
            <a:avLst/>
          </a:prstGeom>
        </p:spPr>
      </p:pic>
      <p:pic>
        <p:nvPicPr>
          <p:cNvPr id="63" name="Picture 62">
            <a:extLst>
              <a:ext uri="{FF2B5EF4-FFF2-40B4-BE49-F238E27FC236}">
                <a16:creationId xmlns:a16="http://schemas.microsoft.com/office/drawing/2014/main" id="{05C744D2-A34C-A44F-8E74-37742DE4D059}"/>
              </a:ext>
            </a:extLst>
          </p:cNvPr>
          <p:cNvPicPr>
            <a:picLocks noChangeAspect="1"/>
          </p:cNvPicPr>
          <p:nvPr/>
        </p:nvPicPr>
        <p:blipFill>
          <a:blip r:embed="rId8"/>
          <a:stretch>
            <a:fillRect/>
          </a:stretch>
        </p:blipFill>
        <p:spPr>
          <a:xfrm>
            <a:off x="6501930" y="5167989"/>
            <a:ext cx="825600" cy="656891"/>
          </a:xfrm>
          <a:prstGeom prst="rect">
            <a:avLst/>
          </a:prstGeom>
        </p:spPr>
      </p:pic>
      <p:pic>
        <p:nvPicPr>
          <p:cNvPr id="66" name="Picture 65">
            <a:extLst>
              <a:ext uri="{FF2B5EF4-FFF2-40B4-BE49-F238E27FC236}">
                <a16:creationId xmlns:a16="http://schemas.microsoft.com/office/drawing/2014/main" id="{32A4772D-12C9-D746-A1E8-4BF2D39E6E7F}"/>
              </a:ext>
            </a:extLst>
          </p:cNvPr>
          <p:cNvPicPr>
            <a:picLocks noChangeAspect="1"/>
          </p:cNvPicPr>
          <p:nvPr/>
        </p:nvPicPr>
        <p:blipFill>
          <a:blip r:embed="rId9"/>
          <a:stretch>
            <a:fillRect/>
          </a:stretch>
        </p:blipFill>
        <p:spPr>
          <a:xfrm>
            <a:off x="10340242" y="1005126"/>
            <a:ext cx="839207" cy="658057"/>
          </a:xfrm>
          <a:prstGeom prst="rect">
            <a:avLst/>
          </a:prstGeom>
        </p:spPr>
      </p:pic>
      <p:pic>
        <p:nvPicPr>
          <p:cNvPr id="68" name="Picture 67">
            <a:extLst>
              <a:ext uri="{FF2B5EF4-FFF2-40B4-BE49-F238E27FC236}">
                <a16:creationId xmlns:a16="http://schemas.microsoft.com/office/drawing/2014/main" id="{98297743-4536-0346-A686-42416F2ACBBF}"/>
              </a:ext>
            </a:extLst>
          </p:cNvPr>
          <p:cNvPicPr>
            <a:picLocks noChangeAspect="1"/>
          </p:cNvPicPr>
          <p:nvPr/>
        </p:nvPicPr>
        <p:blipFill>
          <a:blip r:embed="rId10"/>
          <a:stretch>
            <a:fillRect/>
          </a:stretch>
        </p:blipFill>
        <p:spPr>
          <a:xfrm>
            <a:off x="7011797" y="2591015"/>
            <a:ext cx="839207" cy="664826"/>
          </a:xfrm>
          <a:prstGeom prst="rect">
            <a:avLst/>
          </a:prstGeom>
        </p:spPr>
      </p:pic>
      <p:pic>
        <p:nvPicPr>
          <p:cNvPr id="70" name="Picture 69">
            <a:extLst>
              <a:ext uri="{FF2B5EF4-FFF2-40B4-BE49-F238E27FC236}">
                <a16:creationId xmlns:a16="http://schemas.microsoft.com/office/drawing/2014/main" id="{D408EC66-E92C-E347-A609-E77673F709DD}"/>
              </a:ext>
            </a:extLst>
          </p:cNvPr>
          <p:cNvPicPr>
            <a:picLocks noChangeAspect="1"/>
          </p:cNvPicPr>
          <p:nvPr/>
        </p:nvPicPr>
        <p:blipFill>
          <a:blip r:embed="rId11"/>
          <a:stretch>
            <a:fillRect/>
          </a:stretch>
        </p:blipFill>
        <p:spPr>
          <a:xfrm>
            <a:off x="11087726" y="319308"/>
            <a:ext cx="820207" cy="654727"/>
          </a:xfrm>
          <a:prstGeom prst="rect">
            <a:avLst/>
          </a:prstGeom>
        </p:spPr>
      </p:pic>
      <p:pic>
        <p:nvPicPr>
          <p:cNvPr id="72" name="Picture 71">
            <a:extLst>
              <a:ext uri="{FF2B5EF4-FFF2-40B4-BE49-F238E27FC236}">
                <a16:creationId xmlns:a16="http://schemas.microsoft.com/office/drawing/2014/main" id="{A2EDC3A7-AE59-BD43-905F-A6D0B2251AAD}"/>
              </a:ext>
            </a:extLst>
          </p:cNvPr>
          <p:cNvPicPr>
            <a:picLocks noChangeAspect="1"/>
          </p:cNvPicPr>
          <p:nvPr/>
        </p:nvPicPr>
        <p:blipFill>
          <a:blip r:embed="rId12"/>
          <a:stretch>
            <a:fillRect/>
          </a:stretch>
        </p:blipFill>
        <p:spPr>
          <a:xfrm>
            <a:off x="8990104" y="1527685"/>
            <a:ext cx="840193" cy="661195"/>
          </a:xfrm>
          <a:prstGeom prst="rect">
            <a:avLst/>
          </a:prstGeom>
        </p:spPr>
      </p:pic>
      <p:pic>
        <p:nvPicPr>
          <p:cNvPr id="74" name="Picture 73">
            <a:extLst>
              <a:ext uri="{FF2B5EF4-FFF2-40B4-BE49-F238E27FC236}">
                <a16:creationId xmlns:a16="http://schemas.microsoft.com/office/drawing/2014/main" id="{7F159D8B-9505-DD43-AA65-4D79B1917165}"/>
              </a:ext>
            </a:extLst>
          </p:cNvPr>
          <p:cNvPicPr>
            <a:picLocks noChangeAspect="1"/>
          </p:cNvPicPr>
          <p:nvPr/>
        </p:nvPicPr>
        <p:blipFill>
          <a:blip r:embed="rId13"/>
          <a:stretch>
            <a:fillRect/>
          </a:stretch>
        </p:blipFill>
        <p:spPr>
          <a:xfrm>
            <a:off x="8399086" y="4132443"/>
            <a:ext cx="839207" cy="658343"/>
          </a:xfrm>
          <a:prstGeom prst="rect">
            <a:avLst/>
          </a:prstGeom>
        </p:spPr>
      </p:pic>
      <p:pic>
        <p:nvPicPr>
          <p:cNvPr id="76" name="Picture 75">
            <a:extLst>
              <a:ext uri="{FF2B5EF4-FFF2-40B4-BE49-F238E27FC236}">
                <a16:creationId xmlns:a16="http://schemas.microsoft.com/office/drawing/2014/main" id="{1DECF634-69EC-B941-823B-F6510C9B1C50}"/>
              </a:ext>
            </a:extLst>
          </p:cNvPr>
          <p:cNvPicPr>
            <a:picLocks noChangeAspect="1"/>
          </p:cNvPicPr>
          <p:nvPr/>
        </p:nvPicPr>
        <p:blipFill>
          <a:blip r:embed="rId14"/>
          <a:stretch>
            <a:fillRect/>
          </a:stretch>
        </p:blipFill>
        <p:spPr>
          <a:xfrm>
            <a:off x="7079200" y="3633068"/>
            <a:ext cx="839207" cy="668459"/>
          </a:xfrm>
          <a:prstGeom prst="rect">
            <a:avLst/>
          </a:prstGeom>
        </p:spPr>
      </p:pic>
      <p:pic>
        <p:nvPicPr>
          <p:cNvPr id="78" name="Picture 77">
            <a:extLst>
              <a:ext uri="{FF2B5EF4-FFF2-40B4-BE49-F238E27FC236}">
                <a16:creationId xmlns:a16="http://schemas.microsoft.com/office/drawing/2014/main" id="{95AD1065-8E08-B043-ADDF-FF8720856DB8}"/>
              </a:ext>
            </a:extLst>
          </p:cNvPr>
          <p:cNvPicPr>
            <a:picLocks noChangeAspect="1"/>
          </p:cNvPicPr>
          <p:nvPr/>
        </p:nvPicPr>
        <p:blipFill>
          <a:blip r:embed="rId15"/>
          <a:stretch>
            <a:fillRect/>
          </a:stretch>
        </p:blipFill>
        <p:spPr>
          <a:xfrm>
            <a:off x="8727265" y="5023704"/>
            <a:ext cx="833262" cy="669458"/>
          </a:xfrm>
          <a:prstGeom prst="rect">
            <a:avLst/>
          </a:prstGeom>
        </p:spPr>
      </p:pic>
      <p:grpSp>
        <p:nvGrpSpPr>
          <p:cNvPr id="3" name="Group 2">
            <a:extLst>
              <a:ext uri="{FF2B5EF4-FFF2-40B4-BE49-F238E27FC236}">
                <a16:creationId xmlns:a16="http://schemas.microsoft.com/office/drawing/2014/main" id="{6C9F91F9-3D08-0B45-8415-BCF5E010199C}"/>
              </a:ext>
            </a:extLst>
          </p:cNvPr>
          <p:cNvGrpSpPr/>
          <p:nvPr/>
        </p:nvGrpSpPr>
        <p:grpSpPr>
          <a:xfrm>
            <a:off x="-105907" y="52757"/>
            <a:ext cx="6016420" cy="6535678"/>
            <a:chOff x="-105907" y="52757"/>
            <a:chExt cx="6016420" cy="6535678"/>
          </a:xfrm>
        </p:grpSpPr>
        <p:sp>
          <p:nvSpPr>
            <p:cNvPr id="12" name="Rectangle 11">
              <a:extLst>
                <a:ext uri="{FF2B5EF4-FFF2-40B4-BE49-F238E27FC236}">
                  <a16:creationId xmlns:a16="http://schemas.microsoft.com/office/drawing/2014/main" id="{F391207B-0500-4D4B-A3B3-30928256CF64}"/>
                </a:ext>
              </a:extLst>
            </p:cNvPr>
            <p:cNvSpPr/>
            <p:nvPr/>
          </p:nvSpPr>
          <p:spPr>
            <a:xfrm>
              <a:off x="168189" y="52757"/>
              <a:ext cx="2249334"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Purine metabolism</a:t>
              </a:r>
            </a:p>
          </p:txBody>
        </p:sp>
        <p:pic>
          <p:nvPicPr>
            <p:cNvPr id="2" name="Picture 1">
              <a:extLst>
                <a:ext uri="{FF2B5EF4-FFF2-40B4-BE49-F238E27FC236}">
                  <a16:creationId xmlns:a16="http://schemas.microsoft.com/office/drawing/2014/main" id="{3ECC6E51-5011-984C-89BF-711AF0CDF751}"/>
                </a:ext>
              </a:extLst>
            </p:cNvPr>
            <p:cNvPicPr>
              <a:picLocks noChangeAspect="1"/>
            </p:cNvPicPr>
            <p:nvPr/>
          </p:nvPicPr>
          <p:blipFill rotWithShape="1">
            <a:blip r:embed="rId3"/>
            <a:srcRect r="13537"/>
            <a:stretch/>
          </p:blipFill>
          <p:spPr>
            <a:xfrm>
              <a:off x="-105907" y="342716"/>
              <a:ext cx="5843345" cy="6245719"/>
            </a:xfrm>
            <a:prstGeom prst="rect">
              <a:avLst/>
            </a:prstGeom>
          </p:spPr>
        </p:pic>
        <p:sp>
          <p:nvSpPr>
            <p:cNvPr id="13" name="5-Point Star 12">
              <a:extLst>
                <a:ext uri="{FF2B5EF4-FFF2-40B4-BE49-F238E27FC236}">
                  <a16:creationId xmlns:a16="http://schemas.microsoft.com/office/drawing/2014/main" id="{D63E9E07-BFBA-C34C-A5CF-DBA6E08ACC47}"/>
                </a:ext>
              </a:extLst>
            </p:cNvPr>
            <p:cNvSpPr/>
            <p:nvPr/>
          </p:nvSpPr>
          <p:spPr>
            <a:xfrm>
              <a:off x="1968585" y="3366310"/>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8E964044-A205-3042-89A8-02562067A4D3}"/>
                </a:ext>
              </a:extLst>
            </p:cNvPr>
            <p:cNvSpPr/>
            <p:nvPr/>
          </p:nvSpPr>
          <p:spPr>
            <a:xfrm>
              <a:off x="1267261" y="5034509"/>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F135DF0A-CB6C-0F47-B04B-3BE548656AF8}"/>
                </a:ext>
              </a:extLst>
            </p:cNvPr>
            <p:cNvSpPr/>
            <p:nvPr/>
          </p:nvSpPr>
          <p:spPr>
            <a:xfrm>
              <a:off x="3953399" y="2001111"/>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1C791DDC-3460-084C-BC7A-E18BB2A9D4B7}"/>
                </a:ext>
              </a:extLst>
            </p:cNvPr>
            <p:cNvSpPr/>
            <p:nvPr/>
          </p:nvSpPr>
          <p:spPr>
            <a:xfrm>
              <a:off x="3953399" y="925009"/>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BEFB4AFA-E9F1-6745-8DBE-C2715B08072F}"/>
                </a:ext>
              </a:extLst>
            </p:cNvPr>
            <p:cNvSpPr/>
            <p:nvPr/>
          </p:nvSpPr>
          <p:spPr>
            <a:xfrm>
              <a:off x="1968585" y="4221446"/>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DF36D3BD-D774-5A44-9D39-BA0B4430BD28}"/>
                </a:ext>
              </a:extLst>
            </p:cNvPr>
            <p:cNvSpPr/>
            <p:nvPr/>
          </p:nvSpPr>
          <p:spPr>
            <a:xfrm>
              <a:off x="1968585" y="3719672"/>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64DF55A2-22DA-F740-AB70-30A9F82487B0}"/>
                </a:ext>
              </a:extLst>
            </p:cNvPr>
            <p:cNvSpPr/>
            <p:nvPr/>
          </p:nvSpPr>
          <p:spPr>
            <a:xfrm>
              <a:off x="1267261" y="4587254"/>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a:extLst>
                <a:ext uri="{FF2B5EF4-FFF2-40B4-BE49-F238E27FC236}">
                  <a16:creationId xmlns:a16="http://schemas.microsoft.com/office/drawing/2014/main" id="{9951F2F4-7178-A041-BD38-00BF2CBE2DE3}"/>
                </a:ext>
              </a:extLst>
            </p:cNvPr>
            <p:cNvSpPr/>
            <p:nvPr/>
          </p:nvSpPr>
          <p:spPr>
            <a:xfrm>
              <a:off x="1968585" y="2864536"/>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559322DB-7C3E-6547-9D20-238B49BBBA31}"/>
                </a:ext>
              </a:extLst>
            </p:cNvPr>
            <p:cNvSpPr/>
            <p:nvPr/>
          </p:nvSpPr>
          <p:spPr>
            <a:xfrm>
              <a:off x="2870092" y="2389810"/>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a:extLst>
                <a:ext uri="{FF2B5EF4-FFF2-40B4-BE49-F238E27FC236}">
                  <a16:creationId xmlns:a16="http://schemas.microsoft.com/office/drawing/2014/main" id="{D1651743-52FF-1949-8C7C-E82065201311}"/>
                </a:ext>
              </a:extLst>
            </p:cNvPr>
            <p:cNvSpPr/>
            <p:nvPr/>
          </p:nvSpPr>
          <p:spPr>
            <a:xfrm>
              <a:off x="3948024" y="1519321"/>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E287149A-2A6E-5A4C-AD4A-826FC8D0414F}"/>
                </a:ext>
              </a:extLst>
            </p:cNvPr>
            <p:cNvSpPr/>
            <p:nvPr/>
          </p:nvSpPr>
          <p:spPr>
            <a:xfrm>
              <a:off x="4657095" y="471695"/>
              <a:ext cx="240895" cy="24089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F2D13504-D132-8441-9610-1C25BCC4D1AB}"/>
                </a:ext>
              </a:extLst>
            </p:cNvPr>
            <p:cNvSpPr/>
            <p:nvPr/>
          </p:nvSpPr>
          <p:spPr>
            <a:xfrm>
              <a:off x="2395697" y="4939326"/>
              <a:ext cx="190366" cy="190366"/>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a:extLst>
                <a:ext uri="{FF2B5EF4-FFF2-40B4-BE49-F238E27FC236}">
                  <a16:creationId xmlns:a16="http://schemas.microsoft.com/office/drawing/2014/main" id="{1E3A89D5-D2A9-0B4D-A58A-205CCD0A0E37}"/>
                </a:ext>
              </a:extLst>
            </p:cNvPr>
            <p:cNvSpPr/>
            <p:nvPr/>
          </p:nvSpPr>
          <p:spPr>
            <a:xfrm>
              <a:off x="2395697" y="5180221"/>
              <a:ext cx="190366" cy="190366"/>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3CA381-78A8-2F46-81EB-8D0BC6514CB4}"/>
                </a:ext>
              </a:extLst>
            </p:cNvPr>
            <p:cNvSpPr/>
            <p:nvPr/>
          </p:nvSpPr>
          <p:spPr>
            <a:xfrm>
              <a:off x="1514403" y="1235241"/>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pic>
          <p:nvPicPr>
            <p:cNvPr id="57" name="Picture 56">
              <a:extLst>
                <a:ext uri="{FF2B5EF4-FFF2-40B4-BE49-F238E27FC236}">
                  <a16:creationId xmlns:a16="http://schemas.microsoft.com/office/drawing/2014/main" id="{71E73622-8CC8-A846-B912-2EA999DFF706}"/>
                </a:ext>
              </a:extLst>
            </p:cNvPr>
            <p:cNvPicPr>
              <a:picLocks noChangeAspect="1"/>
            </p:cNvPicPr>
            <p:nvPr/>
          </p:nvPicPr>
          <p:blipFill>
            <a:blip r:embed="rId16"/>
            <a:stretch>
              <a:fillRect/>
            </a:stretch>
          </p:blipFill>
          <p:spPr>
            <a:xfrm>
              <a:off x="401572" y="4337995"/>
              <a:ext cx="763001" cy="589153"/>
            </a:xfrm>
            <a:prstGeom prst="rect">
              <a:avLst/>
            </a:prstGeom>
          </p:spPr>
        </p:pic>
        <p:pic>
          <p:nvPicPr>
            <p:cNvPr id="59" name="Picture 58">
              <a:extLst>
                <a:ext uri="{FF2B5EF4-FFF2-40B4-BE49-F238E27FC236}">
                  <a16:creationId xmlns:a16="http://schemas.microsoft.com/office/drawing/2014/main" id="{19747E6F-8B08-2046-8079-F8F23702BF92}"/>
                </a:ext>
              </a:extLst>
            </p:cNvPr>
            <p:cNvPicPr>
              <a:picLocks noChangeAspect="1"/>
            </p:cNvPicPr>
            <p:nvPr/>
          </p:nvPicPr>
          <p:blipFill>
            <a:blip r:embed="rId17"/>
            <a:stretch>
              <a:fillRect/>
            </a:stretch>
          </p:blipFill>
          <p:spPr>
            <a:xfrm>
              <a:off x="2219292" y="2389810"/>
              <a:ext cx="1840268" cy="1401737"/>
            </a:xfrm>
            <a:prstGeom prst="rect">
              <a:avLst/>
            </a:prstGeom>
          </p:spPr>
        </p:pic>
        <p:pic>
          <p:nvPicPr>
            <p:cNvPr id="61" name="Picture 60">
              <a:extLst>
                <a:ext uri="{FF2B5EF4-FFF2-40B4-BE49-F238E27FC236}">
                  <a16:creationId xmlns:a16="http://schemas.microsoft.com/office/drawing/2014/main" id="{C4675A73-40FE-184C-B527-B98574F29AE2}"/>
                </a:ext>
              </a:extLst>
            </p:cNvPr>
            <p:cNvPicPr>
              <a:picLocks noChangeAspect="1"/>
            </p:cNvPicPr>
            <p:nvPr/>
          </p:nvPicPr>
          <p:blipFill>
            <a:blip r:embed="rId18"/>
            <a:stretch>
              <a:fillRect/>
            </a:stretch>
          </p:blipFill>
          <p:spPr>
            <a:xfrm>
              <a:off x="4357938" y="1845199"/>
              <a:ext cx="839207" cy="654297"/>
            </a:xfrm>
            <a:prstGeom prst="rect">
              <a:avLst/>
            </a:prstGeom>
          </p:spPr>
        </p:pic>
        <p:pic>
          <p:nvPicPr>
            <p:cNvPr id="64" name="Picture 63">
              <a:extLst>
                <a:ext uri="{FF2B5EF4-FFF2-40B4-BE49-F238E27FC236}">
                  <a16:creationId xmlns:a16="http://schemas.microsoft.com/office/drawing/2014/main" id="{ADDC2A1F-C45B-0645-82AF-4F08FC3BA844}"/>
                </a:ext>
              </a:extLst>
            </p:cNvPr>
            <p:cNvPicPr>
              <a:picLocks noChangeAspect="1"/>
            </p:cNvPicPr>
            <p:nvPr/>
          </p:nvPicPr>
          <p:blipFill>
            <a:blip r:embed="rId19"/>
            <a:stretch>
              <a:fillRect/>
            </a:stretch>
          </p:blipFill>
          <p:spPr>
            <a:xfrm>
              <a:off x="418710" y="5080522"/>
              <a:ext cx="745864" cy="583011"/>
            </a:xfrm>
            <a:prstGeom prst="rect">
              <a:avLst/>
            </a:prstGeom>
          </p:spPr>
        </p:pic>
        <p:pic>
          <p:nvPicPr>
            <p:cNvPr id="65" name="Picture 64">
              <a:extLst>
                <a:ext uri="{FF2B5EF4-FFF2-40B4-BE49-F238E27FC236}">
                  <a16:creationId xmlns:a16="http://schemas.microsoft.com/office/drawing/2014/main" id="{2720DD4B-A76C-014D-9FD2-976FD256F555}"/>
                </a:ext>
              </a:extLst>
            </p:cNvPr>
            <p:cNvPicPr>
              <a:picLocks noChangeAspect="1"/>
            </p:cNvPicPr>
            <p:nvPr/>
          </p:nvPicPr>
          <p:blipFill>
            <a:blip r:embed="rId20"/>
            <a:stretch>
              <a:fillRect/>
            </a:stretch>
          </p:blipFill>
          <p:spPr>
            <a:xfrm>
              <a:off x="4357938" y="770690"/>
              <a:ext cx="839207" cy="661194"/>
            </a:xfrm>
            <a:prstGeom prst="rect">
              <a:avLst/>
            </a:prstGeom>
          </p:spPr>
        </p:pic>
        <p:pic>
          <p:nvPicPr>
            <p:cNvPr id="67" name="Picture 66">
              <a:extLst>
                <a:ext uri="{FF2B5EF4-FFF2-40B4-BE49-F238E27FC236}">
                  <a16:creationId xmlns:a16="http://schemas.microsoft.com/office/drawing/2014/main" id="{72EE2D15-52E8-BF4B-A967-2513532E4752}"/>
                </a:ext>
              </a:extLst>
            </p:cNvPr>
            <p:cNvPicPr>
              <a:picLocks noChangeAspect="1"/>
            </p:cNvPicPr>
            <p:nvPr/>
          </p:nvPicPr>
          <p:blipFill>
            <a:blip r:embed="rId21"/>
            <a:stretch>
              <a:fillRect/>
            </a:stretch>
          </p:blipFill>
          <p:spPr>
            <a:xfrm>
              <a:off x="895068" y="2538696"/>
              <a:ext cx="839207" cy="664068"/>
            </a:xfrm>
            <a:prstGeom prst="rect">
              <a:avLst/>
            </a:prstGeom>
          </p:spPr>
        </p:pic>
        <p:pic>
          <p:nvPicPr>
            <p:cNvPr id="69" name="Picture 68">
              <a:extLst>
                <a:ext uri="{FF2B5EF4-FFF2-40B4-BE49-F238E27FC236}">
                  <a16:creationId xmlns:a16="http://schemas.microsoft.com/office/drawing/2014/main" id="{3FE608CC-4125-854C-83B0-E582578E29FE}"/>
                </a:ext>
              </a:extLst>
            </p:cNvPr>
            <p:cNvPicPr>
              <a:picLocks noChangeAspect="1"/>
            </p:cNvPicPr>
            <p:nvPr/>
          </p:nvPicPr>
          <p:blipFill>
            <a:blip r:embed="rId22"/>
            <a:stretch>
              <a:fillRect/>
            </a:stretch>
          </p:blipFill>
          <p:spPr>
            <a:xfrm>
              <a:off x="5071306" y="94594"/>
              <a:ext cx="839207" cy="654726"/>
            </a:xfrm>
            <a:prstGeom prst="rect">
              <a:avLst/>
            </a:prstGeom>
          </p:spPr>
        </p:pic>
        <p:pic>
          <p:nvPicPr>
            <p:cNvPr id="71" name="Picture 70">
              <a:extLst>
                <a:ext uri="{FF2B5EF4-FFF2-40B4-BE49-F238E27FC236}">
                  <a16:creationId xmlns:a16="http://schemas.microsoft.com/office/drawing/2014/main" id="{34E0B100-9DE5-6D45-97E0-00912E4DDDCB}"/>
                </a:ext>
              </a:extLst>
            </p:cNvPr>
            <p:cNvPicPr>
              <a:picLocks noChangeAspect="1"/>
            </p:cNvPicPr>
            <p:nvPr/>
          </p:nvPicPr>
          <p:blipFill>
            <a:blip r:embed="rId23"/>
            <a:stretch>
              <a:fillRect/>
            </a:stretch>
          </p:blipFill>
          <p:spPr>
            <a:xfrm>
              <a:off x="3026994" y="1257583"/>
              <a:ext cx="839208" cy="643630"/>
            </a:xfrm>
            <a:prstGeom prst="rect">
              <a:avLst/>
            </a:prstGeom>
          </p:spPr>
        </p:pic>
        <p:pic>
          <p:nvPicPr>
            <p:cNvPr id="73" name="Picture 72">
              <a:extLst>
                <a:ext uri="{FF2B5EF4-FFF2-40B4-BE49-F238E27FC236}">
                  <a16:creationId xmlns:a16="http://schemas.microsoft.com/office/drawing/2014/main" id="{8B44CFED-2370-3B40-B82B-89912C5B94F8}"/>
                </a:ext>
              </a:extLst>
            </p:cNvPr>
            <p:cNvPicPr>
              <a:picLocks noChangeAspect="1"/>
            </p:cNvPicPr>
            <p:nvPr/>
          </p:nvPicPr>
          <p:blipFill>
            <a:blip r:embed="rId24"/>
            <a:stretch>
              <a:fillRect/>
            </a:stretch>
          </p:blipFill>
          <p:spPr>
            <a:xfrm>
              <a:off x="2460180" y="3259200"/>
              <a:ext cx="1748569" cy="1361652"/>
            </a:xfrm>
            <a:prstGeom prst="rect">
              <a:avLst/>
            </a:prstGeom>
          </p:spPr>
        </p:pic>
        <p:pic>
          <p:nvPicPr>
            <p:cNvPr id="75" name="Picture 74">
              <a:extLst>
                <a:ext uri="{FF2B5EF4-FFF2-40B4-BE49-F238E27FC236}">
                  <a16:creationId xmlns:a16="http://schemas.microsoft.com/office/drawing/2014/main" id="{A481066E-F591-4C46-8218-DA95D6A0D5A9}"/>
                </a:ext>
              </a:extLst>
            </p:cNvPr>
            <p:cNvPicPr>
              <a:picLocks noChangeAspect="1"/>
            </p:cNvPicPr>
            <p:nvPr/>
          </p:nvPicPr>
          <p:blipFill>
            <a:blip r:embed="rId25"/>
            <a:stretch>
              <a:fillRect/>
            </a:stretch>
          </p:blipFill>
          <p:spPr>
            <a:xfrm>
              <a:off x="1112485" y="3510299"/>
              <a:ext cx="839207" cy="659639"/>
            </a:xfrm>
            <a:prstGeom prst="rect">
              <a:avLst/>
            </a:prstGeom>
          </p:spPr>
        </p:pic>
        <p:pic>
          <p:nvPicPr>
            <p:cNvPr id="77" name="Picture 76">
              <a:extLst>
                <a:ext uri="{FF2B5EF4-FFF2-40B4-BE49-F238E27FC236}">
                  <a16:creationId xmlns:a16="http://schemas.microsoft.com/office/drawing/2014/main" id="{F3A898AB-5E73-9442-B27D-4A28E30302CB}"/>
                </a:ext>
              </a:extLst>
            </p:cNvPr>
            <p:cNvPicPr>
              <a:picLocks noChangeAspect="1"/>
            </p:cNvPicPr>
            <p:nvPr/>
          </p:nvPicPr>
          <p:blipFill>
            <a:blip r:embed="rId26"/>
            <a:stretch>
              <a:fillRect/>
            </a:stretch>
          </p:blipFill>
          <p:spPr>
            <a:xfrm>
              <a:off x="2868082" y="4776366"/>
              <a:ext cx="719523" cy="569362"/>
            </a:xfrm>
            <a:prstGeom prst="rect">
              <a:avLst/>
            </a:prstGeom>
          </p:spPr>
        </p:pic>
        <p:pic>
          <p:nvPicPr>
            <p:cNvPr id="79" name="Picture 78">
              <a:extLst>
                <a:ext uri="{FF2B5EF4-FFF2-40B4-BE49-F238E27FC236}">
                  <a16:creationId xmlns:a16="http://schemas.microsoft.com/office/drawing/2014/main" id="{9B40BB84-900C-384E-8CDF-A65290D3F1D5}"/>
                </a:ext>
              </a:extLst>
            </p:cNvPr>
            <p:cNvPicPr>
              <a:picLocks noChangeAspect="1"/>
            </p:cNvPicPr>
            <p:nvPr/>
          </p:nvPicPr>
          <p:blipFill>
            <a:blip r:embed="rId27"/>
            <a:stretch>
              <a:fillRect/>
            </a:stretch>
          </p:blipFill>
          <p:spPr>
            <a:xfrm>
              <a:off x="3208348" y="2411975"/>
              <a:ext cx="848985" cy="654726"/>
            </a:xfrm>
            <a:prstGeom prst="rect">
              <a:avLst/>
            </a:prstGeom>
          </p:spPr>
        </p:pic>
      </p:grpSp>
      <p:pic>
        <p:nvPicPr>
          <p:cNvPr id="80" name="Picture 79">
            <a:extLst>
              <a:ext uri="{FF2B5EF4-FFF2-40B4-BE49-F238E27FC236}">
                <a16:creationId xmlns:a16="http://schemas.microsoft.com/office/drawing/2014/main" id="{1C2E0CBE-405F-F942-A3E0-34F7037F301B}"/>
              </a:ext>
            </a:extLst>
          </p:cNvPr>
          <p:cNvPicPr>
            <a:picLocks noChangeAspect="1"/>
          </p:cNvPicPr>
          <p:nvPr/>
        </p:nvPicPr>
        <p:blipFill>
          <a:blip r:embed="rId28"/>
          <a:stretch>
            <a:fillRect/>
          </a:stretch>
        </p:blipFill>
        <p:spPr>
          <a:xfrm>
            <a:off x="9216481" y="2623902"/>
            <a:ext cx="814850" cy="654727"/>
          </a:xfrm>
          <a:prstGeom prst="rect">
            <a:avLst/>
          </a:prstGeom>
        </p:spPr>
      </p:pic>
      <p:sp>
        <p:nvSpPr>
          <p:cNvPr id="81" name="Smiley Face 80">
            <a:extLst>
              <a:ext uri="{FF2B5EF4-FFF2-40B4-BE49-F238E27FC236}">
                <a16:creationId xmlns:a16="http://schemas.microsoft.com/office/drawing/2014/main" id="{08A2CFAB-5569-264B-AC68-8E9BF67946F9}"/>
              </a:ext>
            </a:extLst>
          </p:cNvPr>
          <p:cNvSpPr/>
          <p:nvPr/>
        </p:nvSpPr>
        <p:spPr>
          <a:xfrm>
            <a:off x="9579854" y="5540186"/>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BA47E3DC-9694-0C41-A3E1-9CB99A98C769}"/>
              </a:ext>
            </a:extLst>
          </p:cNvPr>
          <p:cNvSpPr txBox="1"/>
          <p:nvPr/>
        </p:nvSpPr>
        <p:spPr>
          <a:xfrm>
            <a:off x="9830297" y="5529097"/>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83" name="Smiley Face 82">
            <a:extLst>
              <a:ext uri="{FF2B5EF4-FFF2-40B4-BE49-F238E27FC236}">
                <a16:creationId xmlns:a16="http://schemas.microsoft.com/office/drawing/2014/main" id="{0EC02557-FE7D-7A46-B88E-61ECC072A935}"/>
              </a:ext>
            </a:extLst>
          </p:cNvPr>
          <p:cNvSpPr/>
          <p:nvPr/>
        </p:nvSpPr>
        <p:spPr>
          <a:xfrm>
            <a:off x="10001711" y="150314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8A37FF24-E4B0-9849-B3A0-DBB7295A266A}"/>
              </a:ext>
            </a:extLst>
          </p:cNvPr>
          <p:cNvSpPr/>
          <p:nvPr/>
        </p:nvSpPr>
        <p:spPr>
          <a:xfrm>
            <a:off x="8361148" y="480899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2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5933045-CE80-8C4D-BE6A-E4AC1E002776}"/>
              </a:ext>
            </a:extLst>
          </p:cNvPr>
          <p:cNvCxnSpPr/>
          <p:nvPr/>
        </p:nvCxnSpPr>
        <p:spPr>
          <a:xfrm>
            <a:off x="2279934" y="4313883"/>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2C6362DB-1501-734B-88F9-CEFDFB6FF5E4}"/>
              </a:ext>
            </a:extLst>
          </p:cNvPr>
          <p:cNvSpPr/>
          <p:nvPr/>
        </p:nvSpPr>
        <p:spPr>
          <a:xfrm>
            <a:off x="9305296" y="699927"/>
            <a:ext cx="301236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Arginine and proline metabolism</a:t>
            </a:r>
          </a:p>
        </p:txBody>
      </p:sp>
      <p:sp>
        <p:nvSpPr>
          <p:cNvPr id="14" name="Rectangle 13">
            <a:extLst>
              <a:ext uri="{FF2B5EF4-FFF2-40B4-BE49-F238E27FC236}">
                <a16:creationId xmlns:a16="http://schemas.microsoft.com/office/drawing/2014/main" id="{BC608FF2-CAB1-2D4C-A413-0FEEB7E6263F}"/>
              </a:ext>
            </a:extLst>
          </p:cNvPr>
          <p:cNvSpPr/>
          <p:nvPr/>
        </p:nvSpPr>
        <p:spPr>
          <a:xfrm>
            <a:off x="1803731" y="316659"/>
            <a:ext cx="117852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L-glutamate</a:t>
            </a:r>
          </a:p>
        </p:txBody>
      </p:sp>
      <p:sp>
        <p:nvSpPr>
          <p:cNvPr id="15" name="Rectangle 14">
            <a:extLst>
              <a:ext uri="{FF2B5EF4-FFF2-40B4-BE49-F238E27FC236}">
                <a16:creationId xmlns:a16="http://schemas.microsoft.com/office/drawing/2014/main" id="{2BC84713-97AC-8143-8651-0F9B4597BA1A}"/>
              </a:ext>
            </a:extLst>
          </p:cNvPr>
          <p:cNvSpPr/>
          <p:nvPr/>
        </p:nvSpPr>
        <p:spPr>
          <a:xfrm>
            <a:off x="3758427" y="337591"/>
            <a:ext cx="255069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L-gamma-glutamyl phosphate</a:t>
            </a:r>
          </a:p>
        </p:txBody>
      </p:sp>
      <p:sp>
        <p:nvSpPr>
          <p:cNvPr id="16" name="Rectangle 15">
            <a:extLst>
              <a:ext uri="{FF2B5EF4-FFF2-40B4-BE49-F238E27FC236}">
                <a16:creationId xmlns:a16="http://schemas.microsoft.com/office/drawing/2014/main" id="{F213EB79-A53E-7D4A-9395-5CF90C102055}"/>
              </a:ext>
            </a:extLst>
          </p:cNvPr>
          <p:cNvSpPr/>
          <p:nvPr/>
        </p:nvSpPr>
        <p:spPr>
          <a:xfrm>
            <a:off x="6982224" y="319303"/>
            <a:ext cx="2323072"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L-glutamic 5-semialdehyde</a:t>
            </a:r>
          </a:p>
        </p:txBody>
      </p:sp>
      <p:cxnSp>
        <p:nvCxnSpPr>
          <p:cNvPr id="17" name="Straight Arrow Connector 16">
            <a:extLst>
              <a:ext uri="{FF2B5EF4-FFF2-40B4-BE49-F238E27FC236}">
                <a16:creationId xmlns:a16="http://schemas.microsoft.com/office/drawing/2014/main" id="{B67208EC-2757-7742-911F-159E985C9284}"/>
              </a:ext>
            </a:extLst>
          </p:cNvPr>
          <p:cNvCxnSpPr>
            <a:cxnSpLocks/>
          </p:cNvCxnSpPr>
          <p:nvPr/>
        </p:nvCxnSpPr>
        <p:spPr>
          <a:xfrm>
            <a:off x="2968340" y="500870"/>
            <a:ext cx="793268" cy="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AAC42B0-BDA3-CC41-A7E7-4A68670C18E7}"/>
              </a:ext>
            </a:extLst>
          </p:cNvPr>
          <p:cNvCxnSpPr/>
          <p:nvPr/>
        </p:nvCxnSpPr>
        <p:spPr>
          <a:xfrm>
            <a:off x="6248676" y="503969"/>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5-Point Star 18">
            <a:extLst>
              <a:ext uri="{FF2B5EF4-FFF2-40B4-BE49-F238E27FC236}">
                <a16:creationId xmlns:a16="http://schemas.microsoft.com/office/drawing/2014/main" id="{0EB7A86E-034A-F444-8299-775E7A92063C}"/>
              </a:ext>
            </a:extLst>
          </p:cNvPr>
          <p:cNvSpPr/>
          <p:nvPr/>
        </p:nvSpPr>
        <p:spPr>
          <a:xfrm>
            <a:off x="3153936" y="28446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0" name="5-Point Star 19">
            <a:extLst>
              <a:ext uri="{FF2B5EF4-FFF2-40B4-BE49-F238E27FC236}">
                <a16:creationId xmlns:a16="http://schemas.microsoft.com/office/drawing/2014/main" id="{2BCD586B-71D9-7C40-BBD1-D1464ED8A361}"/>
              </a:ext>
            </a:extLst>
          </p:cNvPr>
          <p:cNvSpPr/>
          <p:nvPr/>
        </p:nvSpPr>
        <p:spPr>
          <a:xfrm>
            <a:off x="6406129" y="287562"/>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6835A2-A8ED-3D42-B52E-610BF1DF2E6D}"/>
              </a:ext>
            </a:extLst>
          </p:cNvPr>
          <p:cNvSpPr/>
          <p:nvPr/>
        </p:nvSpPr>
        <p:spPr>
          <a:xfrm>
            <a:off x="1803731" y="1077907"/>
            <a:ext cx="117852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L-glutamate</a:t>
            </a:r>
          </a:p>
        </p:txBody>
      </p:sp>
      <p:sp>
        <p:nvSpPr>
          <p:cNvPr id="22" name="Rectangle 21">
            <a:extLst>
              <a:ext uri="{FF2B5EF4-FFF2-40B4-BE49-F238E27FC236}">
                <a16:creationId xmlns:a16="http://schemas.microsoft.com/office/drawing/2014/main" id="{6D4A220F-293D-7D44-9330-8302051ADC41}"/>
              </a:ext>
            </a:extLst>
          </p:cNvPr>
          <p:cNvSpPr/>
          <p:nvPr/>
        </p:nvSpPr>
        <p:spPr>
          <a:xfrm>
            <a:off x="3758427" y="1098839"/>
            <a:ext cx="255069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L-gamma-glutamyl phosphate</a:t>
            </a:r>
          </a:p>
        </p:txBody>
      </p:sp>
      <p:sp>
        <p:nvSpPr>
          <p:cNvPr id="23" name="Rectangle 22">
            <a:extLst>
              <a:ext uri="{FF2B5EF4-FFF2-40B4-BE49-F238E27FC236}">
                <a16:creationId xmlns:a16="http://schemas.microsoft.com/office/drawing/2014/main" id="{C5681A8D-A7B9-BB4F-8FC4-7BFED3018208}"/>
              </a:ext>
            </a:extLst>
          </p:cNvPr>
          <p:cNvSpPr/>
          <p:nvPr/>
        </p:nvSpPr>
        <p:spPr>
          <a:xfrm>
            <a:off x="6982224" y="1080551"/>
            <a:ext cx="2323072"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L-glutamic 5-semialdehyde</a:t>
            </a:r>
          </a:p>
        </p:txBody>
      </p:sp>
      <p:cxnSp>
        <p:nvCxnSpPr>
          <p:cNvPr id="24" name="Straight Arrow Connector 23">
            <a:extLst>
              <a:ext uri="{FF2B5EF4-FFF2-40B4-BE49-F238E27FC236}">
                <a16:creationId xmlns:a16="http://schemas.microsoft.com/office/drawing/2014/main" id="{FD1B1B44-3CF0-914C-90C1-D8DFB6A58EF8}"/>
              </a:ext>
            </a:extLst>
          </p:cNvPr>
          <p:cNvCxnSpPr>
            <a:cxnSpLocks/>
          </p:cNvCxnSpPr>
          <p:nvPr/>
        </p:nvCxnSpPr>
        <p:spPr>
          <a:xfrm>
            <a:off x="2968340" y="1262118"/>
            <a:ext cx="793268" cy="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D1C4D7-EEAE-5043-9176-0BAE2B9FC877}"/>
              </a:ext>
            </a:extLst>
          </p:cNvPr>
          <p:cNvCxnSpPr/>
          <p:nvPr/>
        </p:nvCxnSpPr>
        <p:spPr>
          <a:xfrm>
            <a:off x="6248676" y="1265217"/>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5-Point Star 25">
            <a:extLst>
              <a:ext uri="{FF2B5EF4-FFF2-40B4-BE49-F238E27FC236}">
                <a16:creationId xmlns:a16="http://schemas.microsoft.com/office/drawing/2014/main" id="{60A4D3D9-5561-964A-B0E3-1DF121B2EFDC}"/>
              </a:ext>
            </a:extLst>
          </p:cNvPr>
          <p:cNvSpPr/>
          <p:nvPr/>
        </p:nvSpPr>
        <p:spPr>
          <a:xfrm>
            <a:off x="3153936" y="1045711"/>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7" name="5-Point Star 26">
            <a:extLst>
              <a:ext uri="{FF2B5EF4-FFF2-40B4-BE49-F238E27FC236}">
                <a16:creationId xmlns:a16="http://schemas.microsoft.com/office/drawing/2014/main" id="{539BE57C-6E40-BF4C-B5F4-7F13297109A3}"/>
              </a:ext>
            </a:extLst>
          </p:cNvPr>
          <p:cNvSpPr/>
          <p:nvPr/>
        </p:nvSpPr>
        <p:spPr>
          <a:xfrm>
            <a:off x="6406129" y="1048810"/>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0BA010E4-EDF0-B743-B152-2051625D62E1}"/>
              </a:ext>
            </a:extLst>
          </p:cNvPr>
          <p:cNvSpPr/>
          <p:nvPr/>
        </p:nvSpPr>
        <p:spPr>
          <a:xfrm>
            <a:off x="535426" y="255104"/>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raw-raw</a:t>
            </a:r>
            <a:endParaRPr lang="en-US" dirty="0"/>
          </a:p>
        </p:txBody>
      </p:sp>
      <p:sp>
        <p:nvSpPr>
          <p:cNvPr id="29" name="Rectangle 28">
            <a:extLst>
              <a:ext uri="{FF2B5EF4-FFF2-40B4-BE49-F238E27FC236}">
                <a16:creationId xmlns:a16="http://schemas.microsoft.com/office/drawing/2014/main" id="{E70EF531-CFD9-954A-98ED-0794EBCB6D99}"/>
              </a:ext>
            </a:extLst>
          </p:cNvPr>
          <p:cNvSpPr/>
          <p:nvPr/>
        </p:nvSpPr>
        <p:spPr>
          <a:xfrm>
            <a:off x="-42470" y="1029742"/>
            <a:ext cx="174919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relative-relative</a:t>
            </a:r>
            <a:endParaRPr lang="en-US" dirty="0"/>
          </a:p>
        </p:txBody>
      </p:sp>
      <p:sp>
        <p:nvSpPr>
          <p:cNvPr id="38" name="Rectangle 37">
            <a:extLst>
              <a:ext uri="{FF2B5EF4-FFF2-40B4-BE49-F238E27FC236}">
                <a16:creationId xmlns:a16="http://schemas.microsoft.com/office/drawing/2014/main" id="{5F26E2B1-5DC0-774F-8D24-223C7C8924C0}"/>
              </a:ext>
            </a:extLst>
          </p:cNvPr>
          <p:cNvSpPr/>
          <p:nvPr/>
        </p:nvSpPr>
        <p:spPr>
          <a:xfrm>
            <a:off x="1749197" y="2487851"/>
            <a:ext cx="2521844"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dihydroxyacetone phosphate</a:t>
            </a:r>
          </a:p>
        </p:txBody>
      </p:sp>
      <p:sp>
        <p:nvSpPr>
          <p:cNvPr id="39" name="Rectangle 38">
            <a:extLst>
              <a:ext uri="{FF2B5EF4-FFF2-40B4-BE49-F238E27FC236}">
                <a16:creationId xmlns:a16="http://schemas.microsoft.com/office/drawing/2014/main" id="{456B1A63-F6A4-464B-8B75-2E7F0742AD02}"/>
              </a:ext>
            </a:extLst>
          </p:cNvPr>
          <p:cNvSpPr/>
          <p:nvPr/>
        </p:nvSpPr>
        <p:spPr>
          <a:xfrm>
            <a:off x="4905633" y="2489194"/>
            <a:ext cx="1845377"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glycerol 3-phosphate</a:t>
            </a:r>
          </a:p>
        </p:txBody>
      </p:sp>
      <p:sp>
        <p:nvSpPr>
          <p:cNvPr id="40" name="Rectangle 39">
            <a:extLst>
              <a:ext uri="{FF2B5EF4-FFF2-40B4-BE49-F238E27FC236}">
                <a16:creationId xmlns:a16="http://schemas.microsoft.com/office/drawing/2014/main" id="{E871F086-D5CF-4C4F-A422-301E4D65B3C7}"/>
              </a:ext>
            </a:extLst>
          </p:cNvPr>
          <p:cNvSpPr/>
          <p:nvPr/>
        </p:nvSpPr>
        <p:spPr>
          <a:xfrm>
            <a:off x="7575060" y="2462313"/>
            <a:ext cx="801823"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glycerol</a:t>
            </a:r>
          </a:p>
        </p:txBody>
      </p:sp>
      <p:sp>
        <p:nvSpPr>
          <p:cNvPr id="45" name="Rectangle 44">
            <a:extLst>
              <a:ext uri="{FF2B5EF4-FFF2-40B4-BE49-F238E27FC236}">
                <a16:creationId xmlns:a16="http://schemas.microsoft.com/office/drawing/2014/main" id="{512CF408-11BC-224C-8B68-A698ACB2A100}"/>
              </a:ext>
            </a:extLst>
          </p:cNvPr>
          <p:cNvSpPr/>
          <p:nvPr/>
        </p:nvSpPr>
        <p:spPr>
          <a:xfrm>
            <a:off x="8626790" y="2145363"/>
            <a:ext cx="301717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Glycerophospholipid metabolism</a:t>
            </a:r>
          </a:p>
        </p:txBody>
      </p:sp>
      <p:sp>
        <p:nvSpPr>
          <p:cNvPr id="46" name="Rectangle 45">
            <a:extLst>
              <a:ext uri="{FF2B5EF4-FFF2-40B4-BE49-F238E27FC236}">
                <a16:creationId xmlns:a16="http://schemas.microsoft.com/office/drawing/2014/main" id="{C1B2C655-814A-8D4A-A326-D73D57BF4F3E}"/>
              </a:ext>
            </a:extLst>
          </p:cNvPr>
          <p:cNvSpPr/>
          <p:nvPr/>
        </p:nvSpPr>
        <p:spPr>
          <a:xfrm>
            <a:off x="1803731" y="4113337"/>
            <a:ext cx="53251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g6p</a:t>
            </a:r>
          </a:p>
        </p:txBody>
      </p:sp>
      <p:sp>
        <p:nvSpPr>
          <p:cNvPr id="47" name="Rectangle 46">
            <a:extLst>
              <a:ext uri="{FF2B5EF4-FFF2-40B4-BE49-F238E27FC236}">
                <a16:creationId xmlns:a16="http://schemas.microsoft.com/office/drawing/2014/main" id="{C3502868-CB05-AC4A-9145-66A35BD94A1D}"/>
              </a:ext>
            </a:extLst>
          </p:cNvPr>
          <p:cNvSpPr/>
          <p:nvPr/>
        </p:nvSpPr>
        <p:spPr>
          <a:xfrm>
            <a:off x="3050703" y="4113337"/>
            <a:ext cx="2948243" cy="307777"/>
          </a:xfrm>
          <a:prstGeom prst="rect">
            <a:avLst/>
          </a:prstGeom>
        </p:spPr>
        <p:txBody>
          <a:bodyPr wrap="none">
            <a:spAutoFit/>
          </a:bodyPr>
          <a:lstStyle/>
          <a:p>
            <a:r>
              <a:rPr lang="en-US" sz="1400" dirty="0" err="1">
                <a:latin typeface="Arial" panose="020B0604020202020204" pitchFamily="34" charset="0"/>
                <a:cs typeface="Arial" panose="020B0604020202020204" pitchFamily="34" charset="0"/>
              </a:rPr>
              <a:t>alpha,alpha-trehalose</a:t>
            </a:r>
            <a:r>
              <a:rPr lang="en-US" sz="1400" dirty="0">
                <a:latin typeface="Arial" panose="020B0604020202020204" pitchFamily="34" charset="0"/>
                <a:cs typeface="Arial" panose="020B0604020202020204" pitchFamily="34" charset="0"/>
              </a:rPr>
              <a:t> 6-phosphate</a:t>
            </a:r>
          </a:p>
        </p:txBody>
      </p:sp>
      <p:sp>
        <p:nvSpPr>
          <p:cNvPr id="48" name="Rectangle 47">
            <a:extLst>
              <a:ext uri="{FF2B5EF4-FFF2-40B4-BE49-F238E27FC236}">
                <a16:creationId xmlns:a16="http://schemas.microsoft.com/office/drawing/2014/main" id="{7E030138-57F4-2144-8086-F0F7CD6100B4}"/>
              </a:ext>
            </a:extLst>
          </p:cNvPr>
          <p:cNvSpPr/>
          <p:nvPr/>
        </p:nvSpPr>
        <p:spPr>
          <a:xfrm>
            <a:off x="6628518" y="4113337"/>
            <a:ext cx="920445" cy="307777"/>
          </a:xfrm>
          <a:prstGeom prst="rect">
            <a:avLst/>
          </a:prstGeom>
        </p:spPr>
        <p:txBody>
          <a:bodyPr wrap="none">
            <a:spAutoFit/>
          </a:bodyPr>
          <a:lstStyle/>
          <a:p>
            <a:r>
              <a:rPr lang="en-US" sz="1400" dirty="0" err="1">
                <a:latin typeface="Arial" panose="020B0604020202020204" pitchFamily="34" charset="0"/>
                <a:cs typeface="Arial" panose="020B0604020202020204" pitchFamily="34" charset="0"/>
              </a:rPr>
              <a:t>trehalose</a:t>
            </a:r>
            <a:endParaRPr lang="en-US" sz="1400" dirty="0">
              <a:latin typeface="Arial" panose="020B0604020202020204" pitchFamily="34" charset="0"/>
              <a:cs typeface="Arial" panose="020B0604020202020204" pitchFamily="34" charset="0"/>
            </a:endParaRPr>
          </a:p>
        </p:txBody>
      </p:sp>
      <p:cxnSp>
        <p:nvCxnSpPr>
          <p:cNvPr id="50" name="Straight Arrow Connector 49">
            <a:extLst>
              <a:ext uri="{FF2B5EF4-FFF2-40B4-BE49-F238E27FC236}">
                <a16:creationId xmlns:a16="http://schemas.microsoft.com/office/drawing/2014/main" id="{F9476FE9-6762-A148-B58A-535F8D2BFDCB}"/>
              </a:ext>
            </a:extLst>
          </p:cNvPr>
          <p:cNvCxnSpPr/>
          <p:nvPr/>
        </p:nvCxnSpPr>
        <p:spPr>
          <a:xfrm>
            <a:off x="5870479" y="4294407"/>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5-Point Star 50">
            <a:extLst>
              <a:ext uri="{FF2B5EF4-FFF2-40B4-BE49-F238E27FC236}">
                <a16:creationId xmlns:a16="http://schemas.microsoft.com/office/drawing/2014/main" id="{287A3C0E-CBBD-234E-9E02-1D62F472243F}"/>
              </a:ext>
            </a:extLst>
          </p:cNvPr>
          <p:cNvSpPr/>
          <p:nvPr/>
        </p:nvSpPr>
        <p:spPr>
          <a:xfrm>
            <a:off x="2443031" y="4049855"/>
            <a:ext cx="432814" cy="432814"/>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B050"/>
              </a:solidFill>
              <a:latin typeface="Arial" panose="020B0604020202020204" pitchFamily="34" charset="0"/>
              <a:cs typeface="Arial" panose="020B0604020202020204" pitchFamily="34" charset="0"/>
            </a:endParaRPr>
          </a:p>
        </p:txBody>
      </p:sp>
      <p:sp>
        <p:nvSpPr>
          <p:cNvPr id="52" name="5-Point Star 51">
            <a:extLst>
              <a:ext uri="{FF2B5EF4-FFF2-40B4-BE49-F238E27FC236}">
                <a16:creationId xmlns:a16="http://schemas.microsoft.com/office/drawing/2014/main" id="{1E970B6A-A3B1-B644-B80A-2B5753464CF6}"/>
              </a:ext>
            </a:extLst>
          </p:cNvPr>
          <p:cNvSpPr/>
          <p:nvPr/>
        </p:nvSpPr>
        <p:spPr>
          <a:xfrm>
            <a:off x="5998946" y="4049855"/>
            <a:ext cx="432814" cy="432814"/>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7426130C-41A1-5545-A5C5-40012A6B9BDE}"/>
              </a:ext>
            </a:extLst>
          </p:cNvPr>
          <p:cNvSpPr/>
          <p:nvPr/>
        </p:nvSpPr>
        <p:spPr>
          <a:xfrm>
            <a:off x="7980432" y="3856377"/>
            <a:ext cx="3155479" cy="369332"/>
          </a:xfrm>
          <a:prstGeom prst="rect">
            <a:avLst/>
          </a:prstGeom>
        </p:spPr>
        <p:txBody>
          <a:bodyPr wrap="none">
            <a:spAutoFit/>
          </a:bodyPr>
          <a:lstStyle/>
          <a:p>
            <a:r>
              <a:rPr lang="en-US" b="1" dirty="0"/>
              <a:t>Starch and sucrose metabolism</a:t>
            </a:r>
          </a:p>
        </p:txBody>
      </p:sp>
      <p:cxnSp>
        <p:nvCxnSpPr>
          <p:cNvPr id="54" name="Straight Arrow Connector 53">
            <a:extLst>
              <a:ext uri="{FF2B5EF4-FFF2-40B4-BE49-F238E27FC236}">
                <a16:creationId xmlns:a16="http://schemas.microsoft.com/office/drawing/2014/main" id="{06D9E53E-A6F2-BA4E-ACF2-21D3DEBCC019}"/>
              </a:ext>
            </a:extLst>
          </p:cNvPr>
          <p:cNvCxnSpPr>
            <a:cxnSpLocks/>
          </p:cNvCxnSpPr>
          <p:nvPr/>
        </p:nvCxnSpPr>
        <p:spPr>
          <a:xfrm>
            <a:off x="4158328" y="2632484"/>
            <a:ext cx="793268" cy="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5D55264C-2B7C-E641-8FCA-1ADE735E6F80}"/>
              </a:ext>
            </a:extLst>
          </p:cNvPr>
          <p:cNvCxnSpPr/>
          <p:nvPr/>
        </p:nvCxnSpPr>
        <p:spPr>
          <a:xfrm>
            <a:off x="6681992" y="2634767"/>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5-Point Star 42">
            <a:extLst>
              <a:ext uri="{FF2B5EF4-FFF2-40B4-BE49-F238E27FC236}">
                <a16:creationId xmlns:a16="http://schemas.microsoft.com/office/drawing/2014/main" id="{4F1AE2F3-1B03-8C4E-A9F1-2F097DA4F262}"/>
              </a:ext>
            </a:extLst>
          </p:cNvPr>
          <p:cNvSpPr/>
          <p:nvPr/>
        </p:nvSpPr>
        <p:spPr>
          <a:xfrm>
            <a:off x="4338555" y="2399795"/>
            <a:ext cx="432814" cy="432814"/>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B050"/>
              </a:solidFill>
              <a:latin typeface="Arial" panose="020B0604020202020204" pitchFamily="34" charset="0"/>
              <a:cs typeface="Arial" panose="020B0604020202020204" pitchFamily="34" charset="0"/>
            </a:endParaRPr>
          </a:p>
        </p:txBody>
      </p:sp>
      <p:sp>
        <p:nvSpPr>
          <p:cNvPr id="44" name="5-Point Star 43">
            <a:extLst>
              <a:ext uri="{FF2B5EF4-FFF2-40B4-BE49-F238E27FC236}">
                <a16:creationId xmlns:a16="http://schemas.microsoft.com/office/drawing/2014/main" id="{039EBBA1-D5F1-4845-AAC1-F8919526EB26}"/>
              </a:ext>
            </a:extLst>
          </p:cNvPr>
          <p:cNvSpPr/>
          <p:nvPr/>
        </p:nvSpPr>
        <p:spPr>
          <a:xfrm>
            <a:off x="6886039" y="238577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E1AEFCDC-3343-D140-9AEC-3168355977CC}"/>
              </a:ext>
            </a:extLst>
          </p:cNvPr>
          <p:cNvSpPr/>
          <p:nvPr/>
        </p:nvSpPr>
        <p:spPr>
          <a:xfrm>
            <a:off x="1734773" y="1908121"/>
            <a:ext cx="2521844"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dihydroxyacetone phosphate</a:t>
            </a:r>
          </a:p>
        </p:txBody>
      </p:sp>
      <p:sp>
        <p:nvSpPr>
          <p:cNvPr id="57" name="Rectangle 56">
            <a:extLst>
              <a:ext uri="{FF2B5EF4-FFF2-40B4-BE49-F238E27FC236}">
                <a16:creationId xmlns:a16="http://schemas.microsoft.com/office/drawing/2014/main" id="{80FE2F00-BB2E-864D-B520-A663F10E8769}"/>
              </a:ext>
            </a:extLst>
          </p:cNvPr>
          <p:cNvSpPr/>
          <p:nvPr/>
        </p:nvSpPr>
        <p:spPr>
          <a:xfrm>
            <a:off x="4891209" y="1909464"/>
            <a:ext cx="1845377"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glycerol 3-phosphate</a:t>
            </a:r>
          </a:p>
        </p:txBody>
      </p:sp>
      <p:sp>
        <p:nvSpPr>
          <p:cNvPr id="58" name="Rectangle 57">
            <a:extLst>
              <a:ext uri="{FF2B5EF4-FFF2-40B4-BE49-F238E27FC236}">
                <a16:creationId xmlns:a16="http://schemas.microsoft.com/office/drawing/2014/main" id="{BA5B4841-220D-D741-92BC-23EF1F3C7865}"/>
              </a:ext>
            </a:extLst>
          </p:cNvPr>
          <p:cNvSpPr/>
          <p:nvPr/>
        </p:nvSpPr>
        <p:spPr>
          <a:xfrm>
            <a:off x="7560636" y="1882583"/>
            <a:ext cx="801823"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glycerol</a:t>
            </a:r>
          </a:p>
        </p:txBody>
      </p:sp>
      <p:cxnSp>
        <p:nvCxnSpPr>
          <p:cNvPr id="59" name="Straight Arrow Connector 58">
            <a:extLst>
              <a:ext uri="{FF2B5EF4-FFF2-40B4-BE49-F238E27FC236}">
                <a16:creationId xmlns:a16="http://schemas.microsoft.com/office/drawing/2014/main" id="{6CBE23E3-90D7-B447-A188-827E57750F55}"/>
              </a:ext>
            </a:extLst>
          </p:cNvPr>
          <p:cNvCxnSpPr>
            <a:cxnSpLocks/>
          </p:cNvCxnSpPr>
          <p:nvPr/>
        </p:nvCxnSpPr>
        <p:spPr>
          <a:xfrm>
            <a:off x="4143904" y="2052754"/>
            <a:ext cx="793268" cy="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7D5C1D3-9B94-B943-BAB6-6DCDAA4415F8}"/>
              </a:ext>
            </a:extLst>
          </p:cNvPr>
          <p:cNvCxnSpPr/>
          <p:nvPr/>
        </p:nvCxnSpPr>
        <p:spPr>
          <a:xfrm>
            <a:off x="6667568" y="2055037"/>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5-Point Star 61">
            <a:extLst>
              <a:ext uri="{FF2B5EF4-FFF2-40B4-BE49-F238E27FC236}">
                <a16:creationId xmlns:a16="http://schemas.microsoft.com/office/drawing/2014/main" id="{6F6D545B-8C0D-A349-B921-8FA20AE20F33}"/>
              </a:ext>
            </a:extLst>
          </p:cNvPr>
          <p:cNvSpPr/>
          <p:nvPr/>
        </p:nvSpPr>
        <p:spPr>
          <a:xfrm>
            <a:off x="6796730" y="1807076"/>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47EF540D-6FA8-AD48-8DF7-694D9E1FD5BD}"/>
              </a:ext>
            </a:extLst>
          </p:cNvPr>
          <p:cNvSpPr/>
          <p:nvPr/>
        </p:nvSpPr>
        <p:spPr>
          <a:xfrm>
            <a:off x="578103" y="1873068"/>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raw-raw</a:t>
            </a:r>
            <a:endParaRPr lang="en-US" dirty="0"/>
          </a:p>
        </p:txBody>
      </p:sp>
      <p:sp>
        <p:nvSpPr>
          <p:cNvPr id="64" name="Rectangle 63">
            <a:extLst>
              <a:ext uri="{FF2B5EF4-FFF2-40B4-BE49-F238E27FC236}">
                <a16:creationId xmlns:a16="http://schemas.microsoft.com/office/drawing/2014/main" id="{031DDB5C-2BD3-9F48-ACB3-3614187F615B}"/>
              </a:ext>
            </a:extLst>
          </p:cNvPr>
          <p:cNvSpPr/>
          <p:nvPr/>
        </p:nvSpPr>
        <p:spPr>
          <a:xfrm>
            <a:off x="0" y="2444546"/>
            <a:ext cx="174919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relative-relative</a:t>
            </a:r>
            <a:endParaRPr lang="en-US" dirty="0"/>
          </a:p>
        </p:txBody>
      </p:sp>
      <p:cxnSp>
        <p:nvCxnSpPr>
          <p:cNvPr id="66" name="Straight Arrow Connector 65">
            <a:extLst>
              <a:ext uri="{FF2B5EF4-FFF2-40B4-BE49-F238E27FC236}">
                <a16:creationId xmlns:a16="http://schemas.microsoft.com/office/drawing/2014/main" id="{0B0B14FF-CEED-C248-AF80-43F8430F52DB}"/>
              </a:ext>
            </a:extLst>
          </p:cNvPr>
          <p:cNvCxnSpPr/>
          <p:nvPr/>
        </p:nvCxnSpPr>
        <p:spPr>
          <a:xfrm>
            <a:off x="2279934" y="3789570"/>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167FEDC0-D6DB-B54E-A28B-807B2F06839C}"/>
              </a:ext>
            </a:extLst>
          </p:cNvPr>
          <p:cNvSpPr/>
          <p:nvPr/>
        </p:nvSpPr>
        <p:spPr>
          <a:xfrm>
            <a:off x="1803731" y="3589024"/>
            <a:ext cx="532518"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 g6p</a:t>
            </a:r>
          </a:p>
        </p:txBody>
      </p:sp>
      <p:sp>
        <p:nvSpPr>
          <p:cNvPr id="68" name="Rectangle 67">
            <a:extLst>
              <a:ext uri="{FF2B5EF4-FFF2-40B4-BE49-F238E27FC236}">
                <a16:creationId xmlns:a16="http://schemas.microsoft.com/office/drawing/2014/main" id="{BAF02130-6699-2043-A2D3-6FFD0549B08C}"/>
              </a:ext>
            </a:extLst>
          </p:cNvPr>
          <p:cNvSpPr/>
          <p:nvPr/>
        </p:nvSpPr>
        <p:spPr>
          <a:xfrm>
            <a:off x="3050703" y="3589024"/>
            <a:ext cx="2948243" cy="307777"/>
          </a:xfrm>
          <a:prstGeom prst="rect">
            <a:avLst/>
          </a:prstGeom>
        </p:spPr>
        <p:txBody>
          <a:bodyPr wrap="none">
            <a:spAutoFit/>
          </a:bodyPr>
          <a:lstStyle/>
          <a:p>
            <a:r>
              <a:rPr lang="en-US" sz="1400" dirty="0" err="1">
                <a:latin typeface="Arial" panose="020B0604020202020204" pitchFamily="34" charset="0"/>
                <a:cs typeface="Arial" panose="020B0604020202020204" pitchFamily="34" charset="0"/>
              </a:rPr>
              <a:t>alpha,alpha-trehalose</a:t>
            </a:r>
            <a:r>
              <a:rPr lang="en-US" sz="1400" dirty="0">
                <a:latin typeface="Arial" panose="020B0604020202020204" pitchFamily="34" charset="0"/>
                <a:cs typeface="Arial" panose="020B0604020202020204" pitchFamily="34" charset="0"/>
              </a:rPr>
              <a:t> 6-phosphate</a:t>
            </a:r>
          </a:p>
        </p:txBody>
      </p:sp>
      <p:sp>
        <p:nvSpPr>
          <p:cNvPr id="69" name="Rectangle 68">
            <a:extLst>
              <a:ext uri="{FF2B5EF4-FFF2-40B4-BE49-F238E27FC236}">
                <a16:creationId xmlns:a16="http://schemas.microsoft.com/office/drawing/2014/main" id="{021759CA-AFE7-6145-8423-EE1760A88975}"/>
              </a:ext>
            </a:extLst>
          </p:cNvPr>
          <p:cNvSpPr/>
          <p:nvPr/>
        </p:nvSpPr>
        <p:spPr>
          <a:xfrm>
            <a:off x="6628518" y="3589024"/>
            <a:ext cx="920445" cy="307777"/>
          </a:xfrm>
          <a:prstGeom prst="rect">
            <a:avLst/>
          </a:prstGeom>
        </p:spPr>
        <p:txBody>
          <a:bodyPr wrap="none">
            <a:spAutoFit/>
          </a:bodyPr>
          <a:lstStyle/>
          <a:p>
            <a:r>
              <a:rPr lang="en-US" sz="1400" dirty="0" err="1">
                <a:latin typeface="Arial" panose="020B0604020202020204" pitchFamily="34" charset="0"/>
                <a:cs typeface="Arial" panose="020B0604020202020204" pitchFamily="34" charset="0"/>
              </a:rPr>
              <a:t>trehalose</a:t>
            </a:r>
            <a:endParaRPr lang="en-US" sz="1400" dirty="0">
              <a:latin typeface="Arial" panose="020B0604020202020204" pitchFamily="34" charset="0"/>
              <a:cs typeface="Arial" panose="020B0604020202020204" pitchFamily="34" charset="0"/>
            </a:endParaRPr>
          </a:p>
        </p:txBody>
      </p:sp>
      <p:cxnSp>
        <p:nvCxnSpPr>
          <p:cNvPr id="70" name="Straight Arrow Connector 69">
            <a:extLst>
              <a:ext uri="{FF2B5EF4-FFF2-40B4-BE49-F238E27FC236}">
                <a16:creationId xmlns:a16="http://schemas.microsoft.com/office/drawing/2014/main" id="{10D4554D-F13D-3042-A0B6-5E8F187C9C67}"/>
              </a:ext>
            </a:extLst>
          </p:cNvPr>
          <p:cNvCxnSpPr/>
          <p:nvPr/>
        </p:nvCxnSpPr>
        <p:spPr>
          <a:xfrm>
            <a:off x="5870479" y="3770094"/>
            <a:ext cx="758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CE28EE90-4678-E142-B54F-8FC802DBECC8}"/>
              </a:ext>
            </a:extLst>
          </p:cNvPr>
          <p:cNvSpPr/>
          <p:nvPr/>
        </p:nvSpPr>
        <p:spPr>
          <a:xfrm>
            <a:off x="647577" y="3491624"/>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raw-raw</a:t>
            </a:r>
            <a:endParaRPr lang="en-US" dirty="0"/>
          </a:p>
        </p:txBody>
      </p:sp>
      <p:sp>
        <p:nvSpPr>
          <p:cNvPr id="74" name="Rectangle 73">
            <a:extLst>
              <a:ext uri="{FF2B5EF4-FFF2-40B4-BE49-F238E27FC236}">
                <a16:creationId xmlns:a16="http://schemas.microsoft.com/office/drawing/2014/main" id="{4FC3F767-3E06-2647-8E0F-A965D8FC02D0}"/>
              </a:ext>
            </a:extLst>
          </p:cNvPr>
          <p:cNvSpPr/>
          <p:nvPr/>
        </p:nvSpPr>
        <p:spPr>
          <a:xfrm>
            <a:off x="54534" y="4109741"/>
            <a:ext cx="174919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relative-relative</a:t>
            </a:r>
            <a:endParaRPr lang="en-US" dirty="0"/>
          </a:p>
        </p:txBody>
      </p:sp>
      <p:sp>
        <p:nvSpPr>
          <p:cNvPr id="61" name="Smiley Face 60">
            <a:extLst>
              <a:ext uri="{FF2B5EF4-FFF2-40B4-BE49-F238E27FC236}">
                <a16:creationId xmlns:a16="http://schemas.microsoft.com/office/drawing/2014/main" id="{B20C9ADF-A018-DA44-A441-3C51C84A7EA5}"/>
              </a:ext>
            </a:extLst>
          </p:cNvPr>
          <p:cNvSpPr/>
          <p:nvPr/>
        </p:nvSpPr>
        <p:spPr>
          <a:xfrm>
            <a:off x="8725658" y="6272787"/>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7562BAE1-E640-4642-BEB7-25310FA7E7A1}"/>
              </a:ext>
            </a:extLst>
          </p:cNvPr>
          <p:cNvSpPr txBox="1"/>
          <p:nvPr/>
        </p:nvSpPr>
        <p:spPr>
          <a:xfrm>
            <a:off x="8976101" y="6261698"/>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Tree>
    <p:extLst>
      <p:ext uri="{BB962C8B-B14F-4D97-AF65-F5344CB8AC3E}">
        <p14:creationId xmlns:p14="http://schemas.microsoft.com/office/powerpoint/2010/main" val="245807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A59EFB-81B1-3D42-8E96-921C8334CBFB}"/>
              </a:ext>
            </a:extLst>
          </p:cNvPr>
          <p:cNvGraphicFramePr>
            <a:graphicFrameLocks noGrp="1"/>
          </p:cNvGraphicFramePr>
          <p:nvPr>
            <p:extLst>
              <p:ext uri="{D42A27DB-BD31-4B8C-83A1-F6EECF244321}">
                <p14:modId xmlns:p14="http://schemas.microsoft.com/office/powerpoint/2010/main" val="1742393617"/>
              </p:ext>
            </p:extLst>
          </p:nvPr>
        </p:nvGraphicFramePr>
        <p:xfrm>
          <a:off x="620502" y="165491"/>
          <a:ext cx="11152164" cy="5238469"/>
        </p:xfrm>
        <a:graphic>
          <a:graphicData uri="http://schemas.openxmlformats.org/drawingml/2006/table">
            <a:tbl>
              <a:tblPr>
                <a:tableStyleId>{793D81CF-94F2-401A-BA57-92F5A7B2D0C5}</a:tableStyleId>
              </a:tblPr>
              <a:tblGrid>
                <a:gridCol w="883374">
                  <a:extLst>
                    <a:ext uri="{9D8B030D-6E8A-4147-A177-3AD203B41FA5}">
                      <a16:colId xmlns:a16="http://schemas.microsoft.com/office/drawing/2014/main" val="2644410047"/>
                    </a:ext>
                  </a:extLst>
                </a:gridCol>
                <a:gridCol w="7122582">
                  <a:extLst>
                    <a:ext uri="{9D8B030D-6E8A-4147-A177-3AD203B41FA5}">
                      <a16:colId xmlns:a16="http://schemas.microsoft.com/office/drawing/2014/main" val="3085336839"/>
                    </a:ext>
                  </a:extLst>
                </a:gridCol>
                <a:gridCol w="2262834">
                  <a:extLst>
                    <a:ext uri="{9D8B030D-6E8A-4147-A177-3AD203B41FA5}">
                      <a16:colId xmlns:a16="http://schemas.microsoft.com/office/drawing/2014/main" val="3682970475"/>
                    </a:ext>
                  </a:extLst>
                </a:gridCol>
                <a:gridCol w="883374">
                  <a:extLst>
                    <a:ext uri="{9D8B030D-6E8A-4147-A177-3AD203B41FA5}">
                      <a16:colId xmlns:a16="http://schemas.microsoft.com/office/drawing/2014/main" val="1386754988"/>
                    </a:ext>
                  </a:extLst>
                </a:gridCol>
              </a:tblGrid>
              <a:tr h="359764">
                <a:tc>
                  <a:txBody>
                    <a:bodyPr/>
                    <a:lstStyle/>
                    <a:p>
                      <a:pPr algn="l" fontAlgn="b"/>
                      <a:r>
                        <a:rPr lang="en-US" sz="1200" u="none" strike="noStrike" kern="1200" dirty="0" err="1">
                          <a:solidFill>
                            <a:schemeClr val="dk1"/>
                          </a:solidFill>
                          <a:effectLst/>
                          <a:latin typeface="Arial" panose="020B0604020202020204" pitchFamily="34" charset="0"/>
                          <a:ea typeface="+mn-ea"/>
                          <a:cs typeface="Arial" panose="020B0604020202020204" pitchFamily="34" charset="0"/>
                        </a:rPr>
                        <a:t>rxnID</a:t>
                      </a:r>
                      <a:endParaRPr lang="en-US" sz="12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785" marR="7785" marT="7785" marB="0" anchor="b"/>
                </a:tc>
                <a:tc>
                  <a:txBody>
                    <a:bodyPr/>
                    <a:lstStyle/>
                    <a:p>
                      <a:pPr algn="l"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Formula</a:t>
                      </a:r>
                    </a:p>
                  </a:txBody>
                  <a:tcPr marL="7785" marR="7785" marT="7785" marB="0" anchor="b"/>
                </a:tc>
                <a:tc>
                  <a:txBody>
                    <a:bodyPr/>
                    <a:lstStyle/>
                    <a:p>
                      <a:pPr algn="l" rtl="0"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Subsystem</a:t>
                      </a:r>
                    </a:p>
                  </a:txBody>
                  <a:tcPr marL="9525" marR="9525" marT="9525" marB="0" anchor="b"/>
                </a:tc>
                <a:tc>
                  <a:txBody>
                    <a:bodyPr/>
                    <a:lstStyle/>
                    <a:p>
                      <a:pPr algn="r" rtl="0"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rho</a:t>
                      </a:r>
                    </a:p>
                  </a:txBody>
                  <a:tcPr marL="9525" marR="9525" marT="9525" marB="0" anchor="b"/>
                </a:tc>
                <a:extLst>
                  <a:ext uri="{0D108BD9-81ED-4DB2-BD59-A6C34878D82A}">
                    <a16:rowId xmlns:a16="http://schemas.microsoft.com/office/drawing/2014/main" val="823836444"/>
                  </a:ext>
                </a:extLst>
              </a:tr>
              <a:tr h="359764">
                <a:tc>
                  <a:txBody>
                    <a:bodyPr/>
                    <a:lstStyle/>
                    <a:p>
                      <a:pPr algn="l"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'r_0364'</a:t>
                      </a:r>
                    </a:p>
                  </a:txBody>
                  <a:tcPr marL="7785" marR="7785" marT="7785" marB="0" anchor="b"/>
                </a:tc>
                <a:tc>
                  <a:txBody>
                    <a:bodyPr/>
                    <a:lstStyle/>
                    <a:p>
                      <a:pPr algn="l"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a:t>
                      </a:r>
                      <a:r>
                        <a:rPr lang="en-US" sz="1200" u="none" strike="noStrike" kern="1200" dirty="0" err="1">
                          <a:solidFill>
                            <a:schemeClr val="dk1"/>
                          </a:solidFill>
                          <a:effectLst/>
                          <a:latin typeface="Arial" panose="020B0604020202020204" pitchFamily="34" charset="0"/>
                          <a:ea typeface="+mn-ea"/>
                          <a:cs typeface="Arial" panose="020B0604020202020204" pitchFamily="34" charset="0"/>
                        </a:rPr>
                        <a:t>dUTP</a:t>
                      </a:r>
                      <a:r>
                        <a:rPr lang="en-US" sz="1200" u="none" strike="noStrike" kern="1200" dirty="0">
                          <a:solidFill>
                            <a:schemeClr val="dk1"/>
                          </a:solidFill>
                          <a:effectLst/>
                          <a:latin typeface="Arial" panose="020B0604020202020204" pitchFamily="34" charset="0"/>
                          <a:ea typeface="+mn-ea"/>
                          <a:cs typeface="Arial" panose="020B0604020202020204" pitchFamily="34" charset="0"/>
                        </a:rPr>
                        <a:t> [cytoplasm] + H2O [cytoplasm]  -&gt; diphosphate [cytoplasm] + </a:t>
                      </a:r>
                      <a:r>
                        <a:rPr lang="en-US" sz="1200" u="none" strike="noStrike" kern="1200" dirty="0" err="1">
                          <a:solidFill>
                            <a:schemeClr val="dk1"/>
                          </a:solidFill>
                          <a:effectLst/>
                          <a:latin typeface="Arial" panose="020B0604020202020204" pitchFamily="34" charset="0"/>
                          <a:ea typeface="+mn-ea"/>
                          <a:cs typeface="Arial" panose="020B0604020202020204" pitchFamily="34" charset="0"/>
                        </a:rPr>
                        <a:t>dUMP</a:t>
                      </a:r>
                      <a:r>
                        <a:rPr lang="en-US" sz="1200" u="none" strike="noStrike" kern="1200" dirty="0">
                          <a:solidFill>
                            <a:schemeClr val="dk1"/>
                          </a:solidFill>
                          <a:effectLst/>
                          <a:latin typeface="Arial" panose="020B0604020202020204" pitchFamily="34" charset="0"/>
                          <a:ea typeface="+mn-ea"/>
                          <a:cs typeface="Arial" panose="020B0604020202020204" pitchFamily="34" charset="0"/>
                        </a:rPr>
                        <a:t> [cytoplasm] + H+ [cytoplasm] '</a:t>
                      </a:r>
                    </a:p>
                  </a:txBody>
                  <a:tcPr marL="7785" marR="7785" marT="7785" marB="0" anchor="b"/>
                </a:tc>
                <a:tc>
                  <a:txBody>
                    <a:bodyPr/>
                    <a:lstStyle/>
                    <a:p>
                      <a:pPr algn="l" rtl="0"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Pyrimidine metabolism'</a:t>
                      </a:r>
                    </a:p>
                  </a:txBody>
                  <a:tcPr marL="9525" marR="9525" marT="9525" marB="0" anchor="b"/>
                </a:tc>
                <a:tc>
                  <a:txBody>
                    <a:bodyPr/>
                    <a:lstStyle/>
                    <a:p>
                      <a:pPr algn="r" rtl="0" fontAlgn="b"/>
                      <a:r>
                        <a:rPr lang="en-US" sz="1200" u="none" strike="noStrike" kern="1200" dirty="0">
                          <a:solidFill>
                            <a:schemeClr val="dk1"/>
                          </a:solidFill>
                          <a:effectLst/>
                          <a:latin typeface="Arial" panose="020B0604020202020204" pitchFamily="34" charset="0"/>
                          <a:ea typeface="+mn-ea"/>
                          <a:cs typeface="Arial" panose="020B0604020202020204" pitchFamily="34" charset="0"/>
                        </a:rPr>
                        <a:t>0.80692307692307</a:t>
                      </a:r>
                    </a:p>
                  </a:txBody>
                  <a:tcPr marL="9525" marR="9525" marT="9525" marB="0" anchor="b"/>
                </a:tc>
                <a:extLst>
                  <a:ext uri="{0D108BD9-81ED-4DB2-BD59-A6C34878D82A}">
                    <a16:rowId xmlns:a16="http://schemas.microsoft.com/office/drawing/2014/main" val="1073737745"/>
                  </a:ext>
                </a:extLst>
              </a:tr>
              <a:tr h="359764">
                <a:tc>
                  <a:txBody>
                    <a:bodyPr/>
                    <a:lstStyle/>
                    <a:p>
                      <a:pPr algn="l" rtl="0" fontAlgn="b"/>
                      <a:r>
                        <a:rPr lang="en-US" sz="1200" u="none" strike="noStrike" dirty="0">
                          <a:effectLst/>
                          <a:latin typeface="Arial" panose="020B0604020202020204" pitchFamily="34" charset="0"/>
                          <a:cs typeface="Arial" panose="020B0604020202020204" pitchFamily="34" charset="0"/>
                        </a:rPr>
                        <a:t>'r_0889'</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'''6-phospho-D-gluconate [cytoplasm] + NADP(+) [cytoplasm]  -&gt; carbon dioxide [cytoplasm] + D-ribulose 5-phosphate [cytoplasm] + NA...'' &lt;Preview truncated at 128 characters&gt;'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Pentose phosphate pathway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0.591538462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32682210"/>
                  </a:ext>
                </a:extLst>
              </a:tr>
              <a:tr h="335647">
                <a:tc>
                  <a:txBody>
                    <a:bodyPr/>
                    <a:lstStyle/>
                    <a:p>
                      <a:pPr algn="l" rtl="0" fontAlgn="b"/>
                      <a:r>
                        <a:rPr lang="en-US" sz="1200" u="none" strike="noStrike" dirty="0">
                          <a:effectLst/>
                          <a:latin typeface="Arial" panose="020B0604020202020204" pitchFamily="34" charset="0"/>
                          <a:cs typeface="Arial" panose="020B0604020202020204" pitchFamily="34" charset="0"/>
                        </a:rPr>
                        <a:t>'r_0211'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'''ATP [cytoplasm] + H2O [cytoplasm] + L-aspartate [cytoplasm] + L-glutamine [cytoplasm]  -&gt; AMP [cytoplasm] + diphosphate [</a:t>
                      </a:r>
                      <a:r>
                        <a:rPr lang="en-US" sz="1200" u="none" strike="noStrike" dirty="0" err="1">
                          <a:effectLst/>
                          <a:latin typeface="Arial" panose="020B0604020202020204" pitchFamily="34" charset="0"/>
                          <a:cs typeface="Arial" panose="020B0604020202020204" pitchFamily="34" charset="0"/>
                        </a:rPr>
                        <a:t>cytopla</a:t>
                      </a:r>
                      <a:r>
                        <a:rPr lang="en-US" sz="1200" u="none" strike="noStrike" dirty="0">
                          <a:effectLst/>
                          <a:latin typeface="Arial" panose="020B0604020202020204" pitchFamily="34" charset="0"/>
                          <a:cs typeface="Arial" panose="020B0604020202020204" pitchFamily="34" charset="0"/>
                        </a:rPr>
                        <a:t>...'' &lt;Preview truncated at 128 characters&gt;'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Alanine, aspartate and glutamate metabolism'</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0.684615385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20970792"/>
                  </a:ext>
                </a:extLst>
              </a:tr>
              <a:tr h="366763">
                <a:tc>
                  <a:txBody>
                    <a:bodyPr/>
                    <a:lstStyle/>
                    <a:p>
                      <a:pPr algn="l" rtl="0" fontAlgn="b"/>
                      <a:r>
                        <a:rPr lang="en-US" sz="1200" u="none" strike="noStrike" dirty="0">
                          <a:effectLst/>
                          <a:latin typeface="Arial" panose="020B0604020202020204" pitchFamily="34" charset="0"/>
                          <a:cs typeface="Arial" panose="020B0604020202020204" pitchFamily="34" charset="0"/>
                        </a:rPr>
                        <a:t>'r_0547'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'H+ [cytoplasm] + L-aspartate 4-semialdehyde [cytoplasm] + NADPH [cytoplasm]  -&gt; L-homoserine [cytoplasm] + NADP(+)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Glycine, serine and threonine metabolism'</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0.845384615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00168550"/>
                  </a:ext>
                </a:extLst>
              </a:tr>
              <a:tr h="366763">
                <a:tc>
                  <a:txBody>
                    <a:bodyPr/>
                    <a:lstStyle/>
                    <a:p>
                      <a:pPr algn="l" rtl="0" fontAlgn="b"/>
                      <a:r>
                        <a:rPr lang="en-US" sz="1200" u="none" strike="noStrike" dirty="0">
                          <a:effectLst/>
                          <a:latin typeface="Arial" panose="020B0604020202020204" pitchFamily="34" charset="0"/>
                          <a:cs typeface="Arial" panose="020B0604020202020204" pitchFamily="34" charset="0"/>
                        </a:rPr>
                        <a:t>'r_0005'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'UDP-D-glucose [cytoplasm]  -&gt; (1-&gt;3)-beta-D-glucan [cell envelope] + H+ [cytoplasm] + UDP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Starch and sucrose metabolism'</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0.806923077</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32822759"/>
                  </a:ext>
                </a:extLst>
              </a:tr>
              <a:tr h="366763">
                <a:tc>
                  <a:txBody>
                    <a:bodyPr/>
                    <a:lstStyle/>
                    <a:p>
                      <a:pPr algn="l" rtl="0" fontAlgn="b"/>
                      <a:r>
                        <a:rPr lang="en-US" sz="1200" u="none" strike="noStrike" dirty="0">
                          <a:effectLst/>
                          <a:latin typeface="Arial" panose="020B0604020202020204" pitchFamily="34" charset="0"/>
                          <a:cs typeface="Arial" panose="020B0604020202020204" pitchFamily="34" charset="0"/>
                        </a:rPr>
                        <a:t>'r_0362'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a:t>
                      </a:r>
                      <a:r>
                        <a:rPr lang="en-US" sz="1200" u="none" strike="noStrike" dirty="0" err="1">
                          <a:effectLst/>
                          <a:latin typeface="Arial" panose="020B0604020202020204" pitchFamily="34" charset="0"/>
                          <a:cs typeface="Arial" panose="020B0604020202020204" pitchFamily="34" charset="0"/>
                        </a:rPr>
                        <a:t>dolichyl</a:t>
                      </a:r>
                      <a:r>
                        <a:rPr lang="en-US" sz="1200" u="none" strike="noStrike" dirty="0">
                          <a:effectLst/>
                          <a:latin typeface="Arial" panose="020B0604020202020204" pitchFamily="34" charset="0"/>
                          <a:cs typeface="Arial" panose="020B0604020202020204" pitchFamily="34" charset="0"/>
                        </a:rPr>
                        <a:t> D-</a:t>
                      </a:r>
                      <a:r>
                        <a:rPr lang="en-US" sz="1200" u="none" strike="noStrike" dirty="0" err="1">
                          <a:effectLst/>
                          <a:latin typeface="Arial" panose="020B0604020202020204" pitchFamily="34" charset="0"/>
                          <a:cs typeface="Arial" panose="020B0604020202020204" pitchFamily="34" charset="0"/>
                        </a:rPr>
                        <a:t>mannosyl</a:t>
                      </a:r>
                      <a:r>
                        <a:rPr lang="en-US" sz="1200" u="none" strike="noStrike" dirty="0">
                          <a:effectLst/>
                          <a:latin typeface="Arial" panose="020B0604020202020204" pitchFamily="34" charset="0"/>
                          <a:cs typeface="Arial" panose="020B0604020202020204" pitchFamily="34" charset="0"/>
                        </a:rPr>
                        <a:t> phosphate [endoplasmic reticulum]  -&gt; </a:t>
                      </a:r>
                      <a:r>
                        <a:rPr lang="en-US" sz="1200" u="none" strike="noStrike" dirty="0" err="1">
                          <a:effectLst/>
                          <a:latin typeface="Arial" panose="020B0604020202020204" pitchFamily="34" charset="0"/>
                          <a:cs typeface="Arial" panose="020B0604020202020204" pitchFamily="34" charset="0"/>
                        </a:rPr>
                        <a:t>dolichyl</a:t>
                      </a:r>
                      <a:r>
                        <a:rPr lang="en-US" sz="1200" u="none" strike="noStrike" dirty="0">
                          <a:effectLst/>
                          <a:latin typeface="Arial" panose="020B0604020202020204" pitchFamily="34" charset="0"/>
                          <a:cs typeface="Arial" panose="020B0604020202020204" pitchFamily="34" charset="0"/>
                        </a:rPr>
                        <a:t> phosphate [endoplasmic reticulum] + H+ [endoplasmic reticulum...'' &lt;Preview truncated at 128 characters&gt;'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Other types of O-glycan biosynthesis'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0.876153846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65941481"/>
                  </a:ext>
                </a:extLst>
              </a:tr>
              <a:tr h="366763">
                <a:tc>
                  <a:txBody>
                    <a:bodyPr/>
                    <a:lstStyle/>
                    <a:p>
                      <a:pPr algn="l" rtl="0" fontAlgn="b"/>
                      <a:r>
                        <a:rPr lang="en-US" sz="1200" u="none" strike="noStrike" dirty="0">
                          <a:effectLst/>
                          <a:latin typeface="Arial" panose="020B0604020202020204" pitchFamily="34" charset="0"/>
                          <a:cs typeface="Arial" panose="020B0604020202020204" pitchFamily="34" charset="0"/>
                        </a:rPr>
                        <a:t>'r_0080'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'''5,10-methylenetetrahydrofolate [cytoplasm] + 2 H+ [cytoplasm] + NADPH [cytoplasm]  -&gt; 5-methyltetrahydrofolate [cytoplasm] + NAD...'' &lt;Preview truncated at 128 characters&gt;'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One carbon pool by folate'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0.433076923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77494937"/>
                  </a:ext>
                </a:extLst>
              </a:tr>
              <a:tr h="366763">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'r_0489'</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glycerol 3-phosphate [cytoplasm] + H2O [cytoplasm]  -&gt; glycerol [cytoplasm] + phosphate [cytoplasm] '</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err="1">
                          <a:solidFill>
                            <a:srgbClr val="FF0000"/>
                          </a:solidFill>
                          <a:effectLst/>
                          <a:latin typeface="Arial" panose="020B0604020202020204" pitchFamily="34" charset="0"/>
                          <a:cs typeface="Arial" panose="020B0604020202020204" pitchFamily="34" charset="0"/>
                        </a:rPr>
                        <a:t>Glycerolipid</a:t>
                      </a:r>
                      <a:r>
                        <a:rPr lang="en-US" sz="1200" u="none" strike="noStrike" dirty="0">
                          <a:solidFill>
                            <a:srgbClr val="FF0000"/>
                          </a:solidFill>
                          <a:effectLst/>
                          <a:latin typeface="Arial" panose="020B0604020202020204" pitchFamily="34" charset="0"/>
                          <a:cs typeface="Arial" panose="020B0604020202020204" pitchFamily="34" charset="0"/>
                        </a:rPr>
                        <a:t> metabolism'</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solidFill>
                            <a:srgbClr val="FF0000"/>
                          </a:solidFill>
                          <a:effectLst/>
                          <a:latin typeface="Arial" panose="020B0604020202020204" pitchFamily="34" charset="0"/>
                          <a:cs typeface="Arial" panose="020B0604020202020204" pitchFamily="34" charset="0"/>
                        </a:rPr>
                        <a:t>0.553846154</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22975662"/>
                  </a:ext>
                </a:extLst>
              </a:tr>
              <a:tr h="335647">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'r_0718'</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'''(S)-malate [mitochondrion] + NAD [mitochondrion]  -&gt; carbon dioxide [mitochondrion] + NADH [mitochondrion] + pyruvate [</a:t>
                      </a:r>
                      <a:r>
                        <a:rPr lang="en-US" sz="1200" u="none" strike="noStrike" dirty="0" err="1">
                          <a:solidFill>
                            <a:srgbClr val="FF0000"/>
                          </a:solidFill>
                          <a:effectLst/>
                          <a:latin typeface="Arial" panose="020B0604020202020204" pitchFamily="34" charset="0"/>
                          <a:cs typeface="Arial" panose="020B0604020202020204" pitchFamily="34" charset="0"/>
                        </a:rPr>
                        <a:t>mitochond</a:t>
                      </a:r>
                      <a:r>
                        <a:rPr lang="en-US" sz="1200" u="none" strike="noStrike" dirty="0">
                          <a:solidFill>
                            <a:srgbClr val="FF0000"/>
                          </a:solidFill>
                          <a:effectLst/>
                          <a:latin typeface="Arial" panose="020B0604020202020204" pitchFamily="34" charset="0"/>
                          <a:cs typeface="Arial" panose="020B0604020202020204" pitchFamily="34" charset="0"/>
                        </a:rPr>
                        <a:t>...'' &lt;Preview truncated at 128 characters&gt;'</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Pyruvate metabolism'</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solidFill>
                            <a:srgbClr val="FF0000"/>
                          </a:solidFill>
                          <a:effectLst/>
                          <a:latin typeface="Arial" panose="020B0604020202020204" pitchFamily="34" charset="0"/>
                          <a:cs typeface="Arial" panose="020B0604020202020204" pitchFamily="34" charset="0"/>
                        </a:rPr>
                        <a:t>0.646153846</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45903250"/>
                  </a:ext>
                </a:extLst>
              </a:tr>
              <a:tr h="335647">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'r_1088'</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'''2-oxoglutarate [mitochondrion] + L-valine [mitochondrion]  &lt;=&gt; 3-methyl-2-oxobutanoate [mitochondrion] + L-glutamate [</a:t>
                      </a:r>
                      <a:r>
                        <a:rPr lang="en-US" sz="1200" u="none" strike="noStrike" dirty="0" err="1">
                          <a:solidFill>
                            <a:srgbClr val="FF0000"/>
                          </a:solidFill>
                          <a:effectLst/>
                          <a:latin typeface="Arial" panose="020B0604020202020204" pitchFamily="34" charset="0"/>
                          <a:cs typeface="Arial" panose="020B0604020202020204" pitchFamily="34" charset="0"/>
                        </a:rPr>
                        <a:t>mitochondr</a:t>
                      </a:r>
                      <a:r>
                        <a:rPr lang="en-US" sz="1200" u="none" strike="noStrike" dirty="0">
                          <a:solidFill>
                            <a:srgbClr val="FF0000"/>
                          </a:solidFill>
                          <a:effectLst/>
                          <a:latin typeface="Arial" panose="020B0604020202020204" pitchFamily="34" charset="0"/>
                          <a:cs typeface="Arial" panose="020B0604020202020204" pitchFamily="34" charset="0"/>
                        </a:rPr>
                        <a:t>...'' &lt;Preview truncated at 128 characters&gt;'</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solidFill>
                            <a:srgbClr val="FF0000"/>
                          </a:solidFill>
                          <a:effectLst/>
                          <a:latin typeface="Arial" panose="020B0604020202020204" pitchFamily="34" charset="0"/>
                          <a:cs typeface="Arial" panose="020B0604020202020204" pitchFamily="34" charset="0"/>
                        </a:rPr>
                        <a:t>Cysteine and methionine metabolism'</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solidFill>
                            <a:srgbClr val="FF0000"/>
                          </a:solidFill>
                          <a:effectLst/>
                          <a:latin typeface="Arial" panose="020B0604020202020204" pitchFamily="34" charset="0"/>
                          <a:cs typeface="Arial" panose="020B0604020202020204" pitchFamily="34" charset="0"/>
                        </a:rPr>
                        <a:t>0.697692308</a:t>
                      </a:r>
                      <a:endParaRPr lang="en-US" sz="12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31839620"/>
                  </a:ext>
                </a:extLst>
              </a:tr>
              <a:tr h="366763">
                <a:tc>
                  <a:txBody>
                    <a:bodyPr/>
                    <a:lstStyle/>
                    <a:p>
                      <a:pPr algn="l" fontAlgn="b"/>
                      <a:r>
                        <a:rPr lang="en-US" sz="1200" b="0" i="0" u="none" strike="noStrike" dirty="0">
                          <a:solidFill>
                            <a:srgbClr val="00B050"/>
                          </a:solidFill>
                          <a:effectLst/>
                          <a:latin typeface="Calibri" panose="020F0502020204030204" pitchFamily="34" charset="0"/>
                        </a:rPr>
                        <a:t>'r_1022'</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'''ADP [mitochondrion] + phosphate [mitochondrion] + succinyl-CoA [mitochondrion]  -&gt; ATP [mitochondrion] + coenzyme A [</a:t>
                      </a:r>
                      <a:r>
                        <a:rPr lang="en-US" sz="1200" b="0" i="0" u="none" strike="noStrike" dirty="0" err="1">
                          <a:solidFill>
                            <a:srgbClr val="00B050"/>
                          </a:solidFill>
                          <a:effectLst/>
                          <a:latin typeface="Calibri" panose="020F0502020204030204" pitchFamily="34" charset="0"/>
                        </a:rPr>
                        <a:t>mitochondri</a:t>
                      </a:r>
                      <a:r>
                        <a:rPr lang="en-US" sz="1200" b="0" i="0" u="none" strike="noStrike" dirty="0">
                          <a:solidFill>
                            <a:srgbClr val="00B050"/>
                          </a:solidFill>
                          <a:effectLst/>
                          <a:latin typeface="Calibri" panose="020F0502020204030204" pitchFamily="34" charset="0"/>
                        </a:rPr>
                        <a:t>...'' &lt;Preview truncated at 128 characters&gt;'</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Citrate cycle (TCA cycle)'</a:t>
                      </a:r>
                    </a:p>
                  </a:txBody>
                  <a:tcPr marL="9525" marR="9525" marT="9525" marB="0" anchor="b"/>
                </a:tc>
                <a:tc>
                  <a:txBody>
                    <a:bodyPr/>
                    <a:lstStyle/>
                    <a:p>
                      <a:pPr algn="r" fontAlgn="b"/>
                      <a:r>
                        <a:rPr lang="en-US" sz="1200" b="0" i="0" u="none" strike="noStrike" dirty="0">
                          <a:solidFill>
                            <a:srgbClr val="00B050"/>
                          </a:solidFill>
                          <a:effectLst/>
                          <a:latin typeface="Calibri" panose="020F0502020204030204" pitchFamily="34" charset="0"/>
                        </a:rPr>
                        <a:t>0.57</a:t>
                      </a:r>
                    </a:p>
                  </a:txBody>
                  <a:tcPr marL="9525" marR="9525" marT="9525" marB="0" anchor="b"/>
                </a:tc>
                <a:extLst>
                  <a:ext uri="{0D108BD9-81ED-4DB2-BD59-A6C34878D82A}">
                    <a16:rowId xmlns:a16="http://schemas.microsoft.com/office/drawing/2014/main" val="3809154373"/>
                  </a:ext>
                </a:extLst>
              </a:tr>
              <a:tr h="366763">
                <a:tc>
                  <a:txBody>
                    <a:bodyPr/>
                    <a:lstStyle/>
                    <a:p>
                      <a:pPr algn="l" fontAlgn="b"/>
                      <a:r>
                        <a:rPr lang="en-US" sz="1200" b="0" i="0" u="none" strike="noStrike" dirty="0">
                          <a:solidFill>
                            <a:srgbClr val="00B050"/>
                          </a:solidFill>
                          <a:effectLst/>
                          <a:latin typeface="Calibri" panose="020F0502020204030204" pitchFamily="34" charset="0"/>
                        </a:rPr>
                        <a:t>'r_0219'</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'''4-phospho-L-aspartate [cytoplasm] + H+ [cytoplasm] + NADPH [cytoplasm]  -&gt; L-aspartate 4-semialdehyde [cytoplasm] + NADP(+) [</a:t>
                      </a:r>
                      <a:r>
                        <a:rPr lang="en-US" sz="1200" b="0" i="0" u="none" strike="noStrike" dirty="0" err="1">
                          <a:solidFill>
                            <a:srgbClr val="00B050"/>
                          </a:solidFill>
                          <a:effectLst/>
                          <a:latin typeface="Calibri" panose="020F0502020204030204" pitchFamily="34" charset="0"/>
                        </a:rPr>
                        <a:t>cyt</a:t>
                      </a:r>
                      <a:r>
                        <a:rPr lang="en-US" sz="1200" b="0" i="0" u="none" strike="noStrike" dirty="0">
                          <a:solidFill>
                            <a:srgbClr val="00B050"/>
                          </a:solidFill>
                          <a:effectLst/>
                          <a:latin typeface="Calibri" panose="020F0502020204030204" pitchFamily="34" charset="0"/>
                        </a:rPr>
                        <a:t>...'' &lt;Preview truncated at 128 characters&gt;'</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Glycine, serine and threonine metabolism'</a:t>
                      </a:r>
                    </a:p>
                  </a:txBody>
                  <a:tcPr marL="9525" marR="9525" marT="9525" marB="0" anchor="b"/>
                </a:tc>
                <a:tc>
                  <a:txBody>
                    <a:bodyPr/>
                    <a:lstStyle/>
                    <a:p>
                      <a:pPr algn="r" fontAlgn="b"/>
                      <a:r>
                        <a:rPr lang="en-US" sz="1200" b="0" i="0" u="none" strike="noStrike" dirty="0">
                          <a:solidFill>
                            <a:srgbClr val="00B050"/>
                          </a:solidFill>
                          <a:effectLst/>
                          <a:latin typeface="Calibri" panose="020F0502020204030204" pitchFamily="34" charset="0"/>
                        </a:rPr>
                        <a:t>0.53230769</a:t>
                      </a:r>
                    </a:p>
                  </a:txBody>
                  <a:tcPr marL="9525" marR="9525" marT="9525" marB="0" anchor="b"/>
                </a:tc>
                <a:extLst>
                  <a:ext uri="{0D108BD9-81ED-4DB2-BD59-A6C34878D82A}">
                    <a16:rowId xmlns:a16="http://schemas.microsoft.com/office/drawing/2014/main" val="2873730827"/>
                  </a:ext>
                </a:extLst>
              </a:tr>
              <a:tr h="366763">
                <a:tc>
                  <a:txBody>
                    <a:bodyPr/>
                    <a:lstStyle/>
                    <a:p>
                      <a:pPr algn="l" fontAlgn="b"/>
                      <a:r>
                        <a:rPr lang="en-US" sz="1200" b="0" i="0" u="none" strike="noStrike" dirty="0">
                          <a:solidFill>
                            <a:srgbClr val="00B050"/>
                          </a:solidFill>
                          <a:effectLst/>
                          <a:latin typeface="Calibri" panose="020F0502020204030204" pitchFamily="34" charset="0"/>
                        </a:rPr>
                        <a:t>'r_0353'</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'(2R,3R)-2,3-dihydroxy-3-methylpentanoate [mitochondrion]  -&gt; (S)-3-methyl-2-oxopentanoate [mitochondrion] + H2O [mitochondrion] '</a:t>
                      </a:r>
                    </a:p>
                  </a:txBody>
                  <a:tcPr marL="9525" marR="9525" marT="9525" marB="0" anchor="b"/>
                </a:tc>
                <a:tc>
                  <a:txBody>
                    <a:bodyPr/>
                    <a:lstStyle/>
                    <a:p>
                      <a:pPr algn="l" fontAlgn="b"/>
                      <a:r>
                        <a:rPr lang="en-US" sz="1200" b="0" i="0" u="none" strike="noStrike" dirty="0">
                          <a:solidFill>
                            <a:srgbClr val="00B050"/>
                          </a:solidFill>
                          <a:effectLst/>
                          <a:latin typeface="Calibri" panose="020F0502020204030204" pitchFamily="34" charset="0"/>
                        </a:rPr>
                        <a:t>Valine, leucine and isoleucine biosynthesis'</a:t>
                      </a:r>
                    </a:p>
                  </a:txBody>
                  <a:tcPr marL="9525" marR="9525" marT="9525" marB="0" anchor="b"/>
                </a:tc>
                <a:tc>
                  <a:txBody>
                    <a:bodyPr/>
                    <a:lstStyle/>
                    <a:p>
                      <a:pPr algn="r" fontAlgn="b"/>
                      <a:r>
                        <a:rPr lang="en-US" sz="1200" b="0" i="0" u="none" strike="noStrike" dirty="0">
                          <a:solidFill>
                            <a:srgbClr val="00B050"/>
                          </a:solidFill>
                          <a:effectLst/>
                          <a:latin typeface="Calibri" panose="020F0502020204030204" pitchFamily="34" charset="0"/>
                        </a:rPr>
                        <a:t>0.57076923</a:t>
                      </a:r>
                    </a:p>
                  </a:txBody>
                  <a:tcPr marL="9525" marR="9525" marT="9525" marB="0" anchor="b"/>
                </a:tc>
                <a:extLst>
                  <a:ext uri="{0D108BD9-81ED-4DB2-BD59-A6C34878D82A}">
                    <a16:rowId xmlns:a16="http://schemas.microsoft.com/office/drawing/2014/main" val="371868649"/>
                  </a:ext>
                </a:extLst>
              </a:tr>
            </a:tbl>
          </a:graphicData>
        </a:graphic>
      </p:graphicFrame>
      <p:sp>
        <p:nvSpPr>
          <p:cNvPr id="3" name="TextBox 2">
            <a:extLst>
              <a:ext uri="{FF2B5EF4-FFF2-40B4-BE49-F238E27FC236}">
                <a16:creationId xmlns:a16="http://schemas.microsoft.com/office/drawing/2014/main" id="{B1F057FC-47CC-B545-A42A-43FB36A968E2}"/>
              </a:ext>
            </a:extLst>
          </p:cNvPr>
          <p:cNvSpPr txBox="1"/>
          <p:nvPr/>
        </p:nvSpPr>
        <p:spPr>
          <a:xfrm>
            <a:off x="478262" y="5911088"/>
            <a:ext cx="871833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raw-raw: 54/65 (83%) are closely connected pathways!!</a:t>
            </a:r>
          </a:p>
          <a:p>
            <a:r>
              <a:rPr lang="en-US" dirty="0">
                <a:latin typeface="Arial" panose="020B0604020202020204" pitchFamily="34" charset="0"/>
                <a:cs typeface="Arial" panose="020B0604020202020204" pitchFamily="34" charset="0"/>
              </a:rPr>
              <a:t>In relative-relative:  39/46 (85%) are closely connected pathways</a:t>
            </a:r>
          </a:p>
        </p:txBody>
      </p:sp>
      <p:sp>
        <p:nvSpPr>
          <p:cNvPr id="4" name="TextBox 3">
            <a:extLst>
              <a:ext uri="{FF2B5EF4-FFF2-40B4-BE49-F238E27FC236}">
                <a16:creationId xmlns:a16="http://schemas.microsoft.com/office/drawing/2014/main" id="{99FD71E2-2918-2249-8C0C-4D850274B579}"/>
              </a:ext>
            </a:extLst>
          </p:cNvPr>
          <p:cNvSpPr txBox="1"/>
          <p:nvPr/>
        </p:nvSpPr>
        <p:spPr>
          <a:xfrm>
            <a:off x="9421368" y="5953845"/>
            <a:ext cx="3657600"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Only in raw-raw</a:t>
            </a:r>
          </a:p>
          <a:p>
            <a:r>
              <a:rPr lang="en-US" sz="1400" dirty="0">
                <a:solidFill>
                  <a:srgbClr val="FF0000"/>
                </a:solidFill>
                <a:latin typeface="Arial" panose="020B0604020202020204" pitchFamily="34" charset="0"/>
                <a:cs typeface="Arial" panose="020B0604020202020204" pitchFamily="34" charset="0"/>
              </a:rPr>
              <a:t>In both</a:t>
            </a:r>
          </a:p>
          <a:p>
            <a:r>
              <a:rPr lang="en-US" sz="1400" dirty="0">
                <a:solidFill>
                  <a:srgbClr val="00B050"/>
                </a:solidFill>
                <a:latin typeface="Arial" panose="020B0604020202020204" pitchFamily="34" charset="0"/>
                <a:cs typeface="Arial" panose="020B0604020202020204" pitchFamily="34" charset="0"/>
              </a:rPr>
              <a:t>Only in relative-relative</a:t>
            </a:r>
          </a:p>
        </p:txBody>
      </p:sp>
    </p:spTree>
    <p:extLst>
      <p:ext uri="{BB962C8B-B14F-4D97-AF65-F5344CB8AC3E}">
        <p14:creationId xmlns:p14="http://schemas.microsoft.com/office/powerpoint/2010/main" val="20585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177-E5CB-3C4C-BE8A-B9860A32F63D}"/>
              </a:ext>
            </a:extLst>
          </p:cNvPr>
          <p:cNvSpPr>
            <a:spLocks noGrp="1"/>
          </p:cNvSpPr>
          <p:nvPr>
            <p:ph type="title"/>
          </p:nvPr>
        </p:nvSpPr>
        <p:spPr/>
        <p:txBody>
          <a:bodyPr/>
          <a:lstStyle/>
          <a:p>
            <a:r>
              <a:rPr lang="en-US" dirty="0"/>
              <a:t>New transporter flux </a:t>
            </a:r>
          </a:p>
        </p:txBody>
      </p:sp>
      <p:graphicFrame>
        <p:nvGraphicFramePr>
          <p:cNvPr id="4" name="Content Placeholder 3">
            <a:extLst>
              <a:ext uri="{FF2B5EF4-FFF2-40B4-BE49-F238E27FC236}">
                <a16:creationId xmlns:a16="http://schemas.microsoft.com/office/drawing/2014/main" id="{D1520B5E-99BE-4B4B-8E7D-41F411D999FC}"/>
              </a:ext>
            </a:extLst>
          </p:cNvPr>
          <p:cNvGraphicFramePr>
            <a:graphicFrameLocks noGrp="1"/>
          </p:cNvGraphicFramePr>
          <p:nvPr>
            <p:ph idx="1"/>
            <p:extLst>
              <p:ext uri="{D42A27DB-BD31-4B8C-83A1-F6EECF244321}">
                <p14:modId xmlns:p14="http://schemas.microsoft.com/office/powerpoint/2010/main" val="231074546"/>
              </p:ext>
            </p:extLst>
          </p:nvPr>
        </p:nvGraphicFramePr>
        <p:xfrm>
          <a:off x="537805" y="2068306"/>
          <a:ext cx="10406742" cy="2169625"/>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982953423"/>
                    </a:ext>
                  </a:extLst>
                </a:gridCol>
                <a:gridCol w="2632768">
                  <a:extLst>
                    <a:ext uri="{9D8B030D-6E8A-4147-A177-3AD203B41FA5}">
                      <a16:colId xmlns:a16="http://schemas.microsoft.com/office/drawing/2014/main" val="3715013664"/>
                    </a:ext>
                  </a:extLst>
                </a:gridCol>
                <a:gridCol w="7053943">
                  <a:extLst>
                    <a:ext uri="{9D8B030D-6E8A-4147-A177-3AD203B41FA5}">
                      <a16:colId xmlns:a16="http://schemas.microsoft.com/office/drawing/2014/main" val="1491286194"/>
                    </a:ext>
                  </a:extLst>
                </a:gridCol>
                <a:gridCol w="239486">
                  <a:extLst>
                    <a:ext uri="{9D8B030D-6E8A-4147-A177-3AD203B41FA5}">
                      <a16:colId xmlns:a16="http://schemas.microsoft.com/office/drawing/2014/main" val="2328474578"/>
                    </a:ext>
                  </a:extLst>
                </a:gridCol>
              </a:tblGrid>
              <a:tr h="3236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'cstm_s_1269_TCE'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b="1" u="none" strike="noStrike" dirty="0">
                          <a:effectLst/>
                          <a:latin typeface="Arial" panose="020B0604020202020204" pitchFamily="34" charset="0"/>
                          <a:cs typeface="Arial" panose="020B0604020202020204" pitchFamily="34" charset="0"/>
                        </a:rPr>
                        <a:t>'orotate</a:t>
                      </a:r>
                      <a:r>
                        <a:rPr lang="en-US" sz="1200" u="none" strike="noStrike" dirty="0">
                          <a:effectLst/>
                          <a:latin typeface="Arial" panose="020B0604020202020204" pitchFamily="34" charset="0"/>
                          <a:cs typeface="Arial" panose="020B0604020202020204" pitchFamily="34" charset="0"/>
                        </a:rPr>
                        <a:t> [cytoplasm]  &lt;=&gt; s_1269[e]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482441771"/>
                  </a:ext>
                </a:extLst>
              </a:tr>
              <a:tr h="17526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'r_1115'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b="1" u="none" strike="noStrike" dirty="0">
                          <a:effectLst/>
                          <a:latin typeface="Arial" panose="020B0604020202020204" pitchFamily="34" charset="0"/>
                          <a:cs typeface="Arial" panose="020B0604020202020204" pitchFamily="34" charset="0"/>
                        </a:rPr>
                        <a:t>'ammonium</a:t>
                      </a:r>
                      <a:r>
                        <a:rPr lang="en-US" sz="1200" u="none" strike="noStrike" dirty="0">
                          <a:effectLst/>
                          <a:latin typeface="Arial" panose="020B0604020202020204" pitchFamily="34" charset="0"/>
                          <a:cs typeface="Arial" panose="020B0604020202020204" pitchFamily="34" charset="0"/>
                        </a:rPr>
                        <a:t> [extracellular]  &lt;=&gt; ammonium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1581762993"/>
                  </a:ext>
                </a:extLst>
              </a:tr>
              <a:tr h="3236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'r_1211'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[extracellular] + </a:t>
                      </a:r>
                      <a:r>
                        <a:rPr lang="en-US" sz="1200" b="1" u="none" strike="noStrike" dirty="0">
                          <a:effectLst/>
                          <a:latin typeface="Arial" panose="020B0604020202020204" pitchFamily="34" charset="0"/>
                          <a:cs typeface="Arial" panose="020B0604020202020204" pitchFamily="34" charset="0"/>
                        </a:rPr>
                        <a:t>L-leucine</a:t>
                      </a:r>
                      <a:r>
                        <a:rPr lang="en-US" sz="1200" u="none" strike="noStrike" dirty="0">
                          <a:effectLst/>
                          <a:latin typeface="Arial" panose="020B0604020202020204" pitchFamily="34" charset="0"/>
                          <a:cs typeface="Arial" panose="020B0604020202020204" pitchFamily="34" charset="0"/>
                        </a:rPr>
                        <a:t> [extracellular]  &lt;=&gt; H+ [cytoplasm] + L-leucine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1600441573"/>
                  </a:ext>
                </a:extLst>
              </a:tr>
              <a:tr h="3236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MT</a:t>
                      </a: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'r_1237'</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[cytoplasm] + </a:t>
                      </a:r>
                      <a:r>
                        <a:rPr lang="en-US" sz="1200" b="1" u="none" strike="noStrike" dirty="0">
                          <a:effectLst/>
                          <a:latin typeface="Arial" panose="020B0604020202020204" pitchFamily="34" charset="0"/>
                          <a:cs typeface="Arial" panose="020B0604020202020204" pitchFamily="34" charset="0"/>
                        </a:rPr>
                        <a:t>ornithine</a:t>
                      </a:r>
                      <a:r>
                        <a:rPr lang="en-US" sz="1200" u="none" strike="noStrike" dirty="0">
                          <a:effectLst/>
                          <a:latin typeface="Arial" panose="020B0604020202020204" pitchFamily="34" charset="0"/>
                          <a:cs typeface="Arial" panose="020B0604020202020204" pitchFamily="34" charset="0"/>
                        </a:rPr>
                        <a:t> [mitochondrion]  -&gt; H+ [mitochondrion] + ornithine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2642115481"/>
                  </a:ext>
                </a:extLst>
              </a:tr>
              <a:tr h="175260">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'r_1272'</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[extracellular] + </a:t>
                      </a:r>
                      <a:r>
                        <a:rPr lang="en-US" sz="1200" b="1" u="none" strike="noStrike" dirty="0">
                          <a:effectLst/>
                          <a:latin typeface="Arial" panose="020B0604020202020204" pitchFamily="34" charset="0"/>
                          <a:cs typeface="Arial" panose="020B0604020202020204" pitchFamily="34" charset="0"/>
                        </a:rPr>
                        <a:t>uracil</a:t>
                      </a:r>
                      <a:r>
                        <a:rPr lang="en-US" sz="1200" u="none" strike="noStrike" dirty="0">
                          <a:effectLst/>
                          <a:latin typeface="Arial" panose="020B0604020202020204" pitchFamily="34" charset="0"/>
                          <a:cs typeface="Arial" panose="020B0604020202020204" pitchFamily="34" charset="0"/>
                        </a:rPr>
                        <a:t> [extracellular]  -&gt; H+ [cytoplasm] + uracil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117258522"/>
                  </a:ext>
                </a:extLst>
              </a:tr>
              <a:tr h="3236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MT</a:t>
                      </a: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'r_2034'</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[cytoplasm] + </a:t>
                      </a:r>
                      <a:r>
                        <a:rPr lang="en-US" sz="1200" b="1" u="none" strike="noStrike" dirty="0">
                          <a:effectLst/>
                          <a:latin typeface="Arial" panose="020B0604020202020204" pitchFamily="34" charset="0"/>
                          <a:cs typeface="Arial" panose="020B0604020202020204" pitchFamily="34" charset="0"/>
                        </a:rPr>
                        <a:t>pyruvate</a:t>
                      </a:r>
                      <a:r>
                        <a:rPr lang="en-US" sz="1200" u="none" strike="noStrike" dirty="0">
                          <a:effectLst/>
                          <a:latin typeface="Arial" panose="020B0604020202020204" pitchFamily="34" charset="0"/>
                          <a:cs typeface="Arial" panose="020B0604020202020204" pitchFamily="34" charset="0"/>
                        </a:rPr>
                        <a:t> [cytoplasm]  -&gt; H+ [mitochondrion] + pyruvate [mitochondrion]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1132989544"/>
                  </a:ext>
                </a:extLst>
              </a:tr>
              <a:tr h="300298">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MT</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'r_2093'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b="1" u="none" strike="noStrike" dirty="0">
                          <a:effectLst/>
                          <a:latin typeface="Arial" panose="020B0604020202020204" pitchFamily="34" charset="0"/>
                          <a:cs typeface="Arial" panose="020B0604020202020204" pitchFamily="34" charset="0"/>
                        </a:rPr>
                        <a:t>'L-valine</a:t>
                      </a:r>
                      <a:r>
                        <a:rPr lang="en-US" sz="1200" u="none" strike="noStrike" dirty="0">
                          <a:effectLst/>
                          <a:latin typeface="Arial" panose="020B0604020202020204" pitchFamily="34" charset="0"/>
                          <a:cs typeface="Arial" panose="020B0604020202020204" pitchFamily="34" charset="0"/>
                        </a:rPr>
                        <a:t> [cytoplasm]  &lt;=&gt; L-valine [mitochondrion]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a:effectLst/>
                          <a:latin typeface="Arial" panose="020B0604020202020204" pitchFamily="34" charset="0"/>
                          <a:cs typeface="Arial" panose="020B0604020202020204" pitchFamily="34" charset="0"/>
                        </a:rPr>
                        <a:t>''</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918991142"/>
                  </a:ext>
                </a:extLst>
              </a:tr>
              <a:tr h="66680">
                <a:tc>
                  <a:txBody>
                    <a:bodyPr/>
                    <a:lstStyle/>
                    <a:p>
                      <a:pPr algn="l" fontAlgn="b"/>
                      <a:r>
                        <a:rPr lang="en-US" sz="1200" b="0" i="0" u="none" strike="noStrike" dirty="0">
                          <a:solidFill>
                            <a:srgbClr val="000000"/>
                          </a:solidFill>
                          <a:effectLst/>
                          <a:latin typeface="Calibri" panose="020F0502020204030204" pitchFamily="34" charset="0"/>
                        </a:rPr>
                        <a:t>EX</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'r_1166'</a:t>
                      </a:r>
                    </a:p>
                  </a:txBody>
                  <a:tcPr marL="9525" marR="9525" marT="9525" marB="0" anchor="b"/>
                </a:tc>
                <a:tc>
                  <a:txBody>
                    <a:bodyPr/>
                    <a:lstStyle/>
                    <a:p>
                      <a:pPr algn="l" fontAlgn="b"/>
                      <a:r>
                        <a:rPr lang="en-US" sz="1200" b="1" i="0" u="none" strike="noStrike" dirty="0">
                          <a:solidFill>
                            <a:srgbClr val="000000"/>
                          </a:solidFill>
                          <a:effectLst/>
                          <a:latin typeface="Calibri" panose="020F0502020204030204" pitchFamily="34" charset="0"/>
                        </a:rPr>
                        <a:t>D-glucose</a:t>
                      </a:r>
                      <a:r>
                        <a:rPr lang="en-US" sz="1200" b="0" i="0" u="none" strike="noStrike" dirty="0">
                          <a:solidFill>
                            <a:srgbClr val="000000"/>
                          </a:solidFill>
                          <a:effectLst/>
                          <a:latin typeface="Calibri" panose="020F0502020204030204" pitchFamily="34" charset="0"/>
                        </a:rPr>
                        <a:t> [extracellular]  -&gt; D-glucose [cytoplasm] '</a:t>
                      </a: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0278156"/>
                  </a:ext>
                </a:extLst>
              </a:tr>
            </a:tbl>
          </a:graphicData>
        </a:graphic>
      </p:graphicFrame>
    </p:spTree>
    <p:extLst>
      <p:ext uri="{BB962C8B-B14F-4D97-AF65-F5344CB8AC3E}">
        <p14:creationId xmlns:p14="http://schemas.microsoft.com/office/powerpoint/2010/main" val="198724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55F2-6F95-2143-9B64-ECC3242E97A9}"/>
              </a:ext>
            </a:extLst>
          </p:cNvPr>
          <p:cNvSpPr>
            <a:spLocks noGrp="1"/>
          </p:cNvSpPr>
          <p:nvPr>
            <p:ph type="title"/>
          </p:nvPr>
        </p:nvSpPr>
        <p:spPr/>
        <p:txBody>
          <a:bodyPr/>
          <a:lstStyle/>
          <a:p>
            <a:r>
              <a:rPr lang="en-US" dirty="0"/>
              <a:t>UNCLEAR </a:t>
            </a:r>
            <a:r>
              <a:rPr lang="en-US" dirty="0" err="1"/>
              <a:t>rxns</a:t>
            </a:r>
            <a:r>
              <a:rPr lang="en-US" dirty="0"/>
              <a:t> and isolated </a:t>
            </a:r>
            <a:r>
              <a:rPr lang="en-US" dirty="0" err="1"/>
              <a:t>rxns</a:t>
            </a:r>
            <a:endParaRPr lang="en-US" dirty="0"/>
          </a:p>
        </p:txBody>
      </p:sp>
      <p:graphicFrame>
        <p:nvGraphicFramePr>
          <p:cNvPr id="4" name="Content Placeholder 3">
            <a:extLst>
              <a:ext uri="{FF2B5EF4-FFF2-40B4-BE49-F238E27FC236}">
                <a16:creationId xmlns:a16="http://schemas.microsoft.com/office/drawing/2014/main" id="{1F9AAD57-5129-CE47-849E-E57EB31A1550}"/>
              </a:ext>
            </a:extLst>
          </p:cNvPr>
          <p:cNvGraphicFramePr>
            <a:graphicFrameLocks noGrp="1"/>
          </p:cNvGraphicFramePr>
          <p:nvPr>
            <p:ph idx="1"/>
            <p:extLst>
              <p:ext uri="{D42A27DB-BD31-4B8C-83A1-F6EECF244321}">
                <p14:modId xmlns:p14="http://schemas.microsoft.com/office/powerpoint/2010/main" val="2986869700"/>
              </p:ext>
            </p:extLst>
          </p:nvPr>
        </p:nvGraphicFramePr>
        <p:xfrm>
          <a:off x="262846" y="3855000"/>
          <a:ext cx="11397342" cy="365303"/>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59253828"/>
                    </a:ext>
                  </a:extLst>
                </a:gridCol>
                <a:gridCol w="1402683">
                  <a:extLst>
                    <a:ext uri="{9D8B030D-6E8A-4147-A177-3AD203B41FA5}">
                      <a16:colId xmlns:a16="http://schemas.microsoft.com/office/drawing/2014/main" val="1243100434"/>
                    </a:ext>
                  </a:extLst>
                </a:gridCol>
                <a:gridCol w="8284028">
                  <a:extLst>
                    <a:ext uri="{9D8B030D-6E8A-4147-A177-3AD203B41FA5}">
                      <a16:colId xmlns:a16="http://schemas.microsoft.com/office/drawing/2014/main" val="1437899902"/>
                    </a:ext>
                  </a:extLst>
                </a:gridCol>
                <a:gridCol w="239486">
                  <a:extLst>
                    <a:ext uri="{9D8B030D-6E8A-4147-A177-3AD203B41FA5}">
                      <a16:colId xmlns:a16="http://schemas.microsoft.com/office/drawing/2014/main" val="3095597215"/>
                    </a:ext>
                  </a:extLst>
                </a:gridCol>
                <a:gridCol w="990600">
                  <a:extLst>
                    <a:ext uri="{9D8B030D-6E8A-4147-A177-3AD203B41FA5}">
                      <a16:colId xmlns:a16="http://schemas.microsoft.com/office/drawing/2014/main" val="3129805512"/>
                    </a:ext>
                  </a:extLst>
                </a:gridCol>
              </a:tblGrid>
              <a:tr h="365303">
                <a:tc>
                  <a:txBody>
                    <a:bodyPr/>
                    <a:lstStyle/>
                    <a:p>
                      <a:pPr algn="l"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'r_1936'</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'dihydroxyacetone phosphate [cytoplasm]  -&gt; methylglyoxal [cytoplasm] + phosphate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670082319"/>
                  </a:ext>
                </a:extLst>
              </a:tr>
            </a:tbl>
          </a:graphicData>
        </a:graphic>
      </p:graphicFrame>
      <p:graphicFrame>
        <p:nvGraphicFramePr>
          <p:cNvPr id="5" name="Table 4">
            <a:extLst>
              <a:ext uri="{FF2B5EF4-FFF2-40B4-BE49-F238E27FC236}">
                <a16:creationId xmlns:a16="http://schemas.microsoft.com/office/drawing/2014/main" id="{82149872-3A59-E24A-8F2E-A13B694E879C}"/>
              </a:ext>
            </a:extLst>
          </p:cNvPr>
          <p:cNvGraphicFramePr>
            <a:graphicFrameLocks noGrp="1"/>
          </p:cNvGraphicFramePr>
          <p:nvPr>
            <p:extLst>
              <p:ext uri="{D42A27DB-BD31-4B8C-83A1-F6EECF244321}">
                <p14:modId xmlns:p14="http://schemas.microsoft.com/office/powerpoint/2010/main" val="3290967609"/>
              </p:ext>
            </p:extLst>
          </p:nvPr>
        </p:nvGraphicFramePr>
        <p:xfrm>
          <a:off x="262846" y="5185274"/>
          <a:ext cx="11152164" cy="375285"/>
        </p:xfrm>
        <a:graphic>
          <a:graphicData uri="http://schemas.openxmlformats.org/drawingml/2006/table">
            <a:tbl>
              <a:tblPr>
                <a:tableStyleId>{793D81CF-94F2-401A-BA57-92F5A7B2D0C5}</a:tableStyleId>
              </a:tblPr>
              <a:tblGrid>
                <a:gridCol w="883374">
                  <a:extLst>
                    <a:ext uri="{9D8B030D-6E8A-4147-A177-3AD203B41FA5}">
                      <a16:colId xmlns:a16="http://schemas.microsoft.com/office/drawing/2014/main" val="2285816102"/>
                    </a:ext>
                  </a:extLst>
                </a:gridCol>
                <a:gridCol w="7122582">
                  <a:extLst>
                    <a:ext uri="{9D8B030D-6E8A-4147-A177-3AD203B41FA5}">
                      <a16:colId xmlns:a16="http://schemas.microsoft.com/office/drawing/2014/main" val="958668404"/>
                    </a:ext>
                  </a:extLst>
                </a:gridCol>
                <a:gridCol w="2262834">
                  <a:extLst>
                    <a:ext uri="{9D8B030D-6E8A-4147-A177-3AD203B41FA5}">
                      <a16:colId xmlns:a16="http://schemas.microsoft.com/office/drawing/2014/main" val="3385824556"/>
                    </a:ext>
                  </a:extLst>
                </a:gridCol>
                <a:gridCol w="883374">
                  <a:extLst>
                    <a:ext uri="{9D8B030D-6E8A-4147-A177-3AD203B41FA5}">
                      <a16:colId xmlns:a16="http://schemas.microsoft.com/office/drawing/2014/main" val="3759931488"/>
                    </a:ext>
                  </a:extLst>
                </a:gridCol>
              </a:tblGrid>
              <a:tr h="366763">
                <a:tc>
                  <a:txBody>
                    <a:bodyPr/>
                    <a:lstStyle/>
                    <a:p>
                      <a:pPr algn="l" rtl="0" fontAlgn="b"/>
                      <a:r>
                        <a:rPr lang="en-US" sz="1200" u="none" strike="noStrike" dirty="0">
                          <a:effectLst/>
                          <a:latin typeface="Arial" panose="020B0604020202020204" pitchFamily="34" charset="0"/>
                          <a:cs typeface="Arial" panose="020B0604020202020204" pitchFamily="34" charset="0"/>
                        </a:rPr>
                        <a:t>'r_0080'</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'''5,10-methylenetetrahydrofolate [cytoplasm] + 2 H+ [cytoplasm] + NADPH [cytoplasm]  -&gt; 5-methyltetrahydrofolate [cytoplasm] + NAD...'' &lt;Preview truncated at 128 characters&gt;'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rtl="0" fontAlgn="b"/>
                      <a:r>
                        <a:rPr lang="en-US" sz="1200" u="none" strike="noStrike" dirty="0">
                          <a:effectLst/>
                          <a:latin typeface="Arial" panose="020B0604020202020204" pitchFamily="34" charset="0"/>
                          <a:cs typeface="Arial" panose="020B0604020202020204" pitchFamily="34" charset="0"/>
                        </a:rPr>
                        <a:t>One carbon pool by folate'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rtl="0" fontAlgn="b"/>
                      <a:r>
                        <a:rPr lang="en-US" sz="1200" u="none" strike="noStrike" dirty="0">
                          <a:effectLst/>
                          <a:latin typeface="Arial" panose="020B0604020202020204" pitchFamily="34" charset="0"/>
                          <a:cs typeface="Arial" panose="020B0604020202020204" pitchFamily="34" charset="0"/>
                        </a:rPr>
                        <a:t>0.433076923</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20624121"/>
                  </a:ext>
                </a:extLst>
              </a:tr>
            </a:tbl>
          </a:graphicData>
        </a:graphic>
      </p:graphicFrame>
      <p:sp>
        <p:nvSpPr>
          <p:cNvPr id="6" name="TextBox 5">
            <a:extLst>
              <a:ext uri="{FF2B5EF4-FFF2-40B4-BE49-F238E27FC236}">
                <a16:creationId xmlns:a16="http://schemas.microsoft.com/office/drawing/2014/main" id="{5CBA8903-1B73-E848-A374-E92A0E754504}"/>
              </a:ext>
            </a:extLst>
          </p:cNvPr>
          <p:cNvSpPr txBox="1"/>
          <p:nvPr/>
        </p:nvSpPr>
        <p:spPr>
          <a:xfrm>
            <a:off x="262846" y="4664468"/>
            <a:ext cx="7062628" cy="369332"/>
          </a:xfrm>
          <a:prstGeom prst="rect">
            <a:avLst/>
          </a:prstGeom>
          <a:noFill/>
        </p:spPr>
        <p:txBody>
          <a:bodyPr wrap="square" rtlCol="0">
            <a:spAutoFit/>
          </a:bodyPr>
          <a:lstStyle/>
          <a:p>
            <a:r>
              <a:rPr lang="en-US" dirty="0"/>
              <a:t>Originally only significant in raw-raw; now also significant in </a:t>
            </a:r>
            <a:r>
              <a:rPr lang="en-US" dirty="0" err="1"/>
              <a:t>rel-rel</a:t>
            </a:r>
            <a:r>
              <a:rPr lang="en-US" dirty="0"/>
              <a:t> FPA</a:t>
            </a:r>
          </a:p>
        </p:txBody>
      </p:sp>
      <p:sp>
        <p:nvSpPr>
          <p:cNvPr id="7" name="TextBox 6">
            <a:extLst>
              <a:ext uri="{FF2B5EF4-FFF2-40B4-BE49-F238E27FC236}">
                <a16:creationId xmlns:a16="http://schemas.microsoft.com/office/drawing/2014/main" id="{458237DB-B8E8-2846-8FD0-DC95F04A096A}"/>
              </a:ext>
            </a:extLst>
          </p:cNvPr>
          <p:cNvSpPr txBox="1"/>
          <p:nvPr/>
        </p:nvSpPr>
        <p:spPr>
          <a:xfrm>
            <a:off x="838200" y="3429000"/>
            <a:ext cx="4624449" cy="369332"/>
          </a:xfrm>
          <a:prstGeom prst="rect">
            <a:avLst/>
          </a:prstGeom>
          <a:noFill/>
        </p:spPr>
        <p:txBody>
          <a:bodyPr wrap="square" rtlCol="0">
            <a:spAutoFit/>
          </a:bodyPr>
          <a:lstStyle/>
          <a:p>
            <a:r>
              <a:rPr lang="en-US" dirty="0"/>
              <a:t>Only sig in </a:t>
            </a:r>
            <a:r>
              <a:rPr lang="en-US" dirty="0" err="1"/>
              <a:t>rel-rel</a:t>
            </a:r>
            <a:r>
              <a:rPr lang="en-US" dirty="0"/>
              <a:t> FPA</a:t>
            </a:r>
          </a:p>
        </p:txBody>
      </p:sp>
    </p:spTree>
    <p:extLst>
      <p:ext uri="{BB962C8B-B14F-4D97-AF65-F5344CB8AC3E}">
        <p14:creationId xmlns:p14="http://schemas.microsoft.com/office/powerpoint/2010/main" val="2504362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5D35-36CE-F74C-949F-136324DC6510}"/>
              </a:ext>
            </a:extLst>
          </p:cNvPr>
          <p:cNvSpPr>
            <a:spLocks noGrp="1"/>
          </p:cNvSpPr>
          <p:nvPr>
            <p:ph type="title"/>
          </p:nvPr>
        </p:nvSpPr>
        <p:spPr/>
        <p:txBody>
          <a:bodyPr/>
          <a:lstStyle/>
          <a:p>
            <a:r>
              <a:rPr lang="en-US" dirty="0"/>
              <a:t>Missed in FPA</a:t>
            </a:r>
          </a:p>
        </p:txBody>
      </p:sp>
      <p:graphicFrame>
        <p:nvGraphicFramePr>
          <p:cNvPr id="5" name="Content Placeholder 4">
            <a:extLst>
              <a:ext uri="{FF2B5EF4-FFF2-40B4-BE49-F238E27FC236}">
                <a16:creationId xmlns:a16="http://schemas.microsoft.com/office/drawing/2014/main" id="{AC904046-EDD4-AF46-B370-6B58C9C0B351}"/>
              </a:ext>
            </a:extLst>
          </p:cNvPr>
          <p:cNvGraphicFramePr>
            <a:graphicFrameLocks noGrp="1"/>
          </p:cNvGraphicFramePr>
          <p:nvPr>
            <p:ph idx="1"/>
            <p:extLst>
              <p:ext uri="{D42A27DB-BD31-4B8C-83A1-F6EECF244321}">
                <p14:modId xmlns:p14="http://schemas.microsoft.com/office/powerpoint/2010/main" val="3028222492"/>
              </p:ext>
            </p:extLst>
          </p:nvPr>
        </p:nvGraphicFramePr>
        <p:xfrm>
          <a:off x="565067" y="1845636"/>
          <a:ext cx="9813967" cy="2225838"/>
        </p:xfrm>
        <a:graphic>
          <a:graphicData uri="http://schemas.openxmlformats.org/drawingml/2006/table">
            <a:tbl>
              <a:tblPr>
                <a:tableStyleId>{5C22544A-7EE6-4342-B048-85BDC9FD1C3A}</a:tableStyleId>
              </a:tblPr>
              <a:tblGrid>
                <a:gridCol w="1058858">
                  <a:extLst>
                    <a:ext uri="{9D8B030D-6E8A-4147-A177-3AD203B41FA5}">
                      <a16:colId xmlns:a16="http://schemas.microsoft.com/office/drawing/2014/main" val="569274235"/>
                    </a:ext>
                  </a:extLst>
                </a:gridCol>
                <a:gridCol w="2081177">
                  <a:extLst>
                    <a:ext uri="{9D8B030D-6E8A-4147-A177-3AD203B41FA5}">
                      <a16:colId xmlns:a16="http://schemas.microsoft.com/office/drawing/2014/main" val="1645491320"/>
                    </a:ext>
                  </a:extLst>
                </a:gridCol>
                <a:gridCol w="4258103">
                  <a:extLst>
                    <a:ext uri="{9D8B030D-6E8A-4147-A177-3AD203B41FA5}">
                      <a16:colId xmlns:a16="http://schemas.microsoft.com/office/drawing/2014/main" val="1189954788"/>
                    </a:ext>
                  </a:extLst>
                </a:gridCol>
                <a:gridCol w="2415829">
                  <a:extLst>
                    <a:ext uri="{9D8B030D-6E8A-4147-A177-3AD203B41FA5}">
                      <a16:colId xmlns:a16="http://schemas.microsoft.com/office/drawing/2014/main" val="1322448769"/>
                    </a:ext>
                  </a:extLst>
                </a:gridCol>
              </a:tblGrid>
              <a:tr h="240881">
                <a:tc>
                  <a:txBody>
                    <a:bodyPr/>
                    <a:lstStyle/>
                    <a:p>
                      <a:pPr algn="l" fontAlgn="b"/>
                      <a:r>
                        <a:rPr lang="en-US" sz="1200" b="0" i="0" u="none" strike="noStrike" dirty="0">
                          <a:solidFill>
                            <a:srgbClr val="000000"/>
                          </a:solidFill>
                          <a:effectLst/>
                          <a:latin typeface="Calibri" panose="020F0502020204030204" pitchFamily="34" charset="0"/>
                        </a:rPr>
                        <a:t>Is isolated </a:t>
                      </a:r>
                      <a:r>
                        <a:rPr lang="en-US" sz="1200" b="0" i="0" u="none" strike="noStrike" dirty="0" err="1">
                          <a:solidFill>
                            <a:srgbClr val="000000"/>
                          </a:solidFill>
                          <a:effectLst/>
                          <a:latin typeface="Calibri" panose="020F0502020204030204" pitchFamily="34" charset="0"/>
                        </a:rPr>
                        <a:t>rxn</a:t>
                      </a:r>
                      <a:r>
                        <a:rPr lang="en-US" sz="1200" b="0" i="0" u="none" strike="noStrike" dirty="0">
                          <a:solidFill>
                            <a:srgbClr val="000000"/>
                          </a:solidFill>
                          <a:effectLst/>
                          <a:latin typeface="Calibri" panose="020F0502020204030204" pitchFamily="34" charset="0"/>
                        </a:rPr>
                        <a:t> in pathway analysis of correlation result </a:t>
                      </a:r>
                    </a:p>
                  </a:txBody>
                  <a:tcPr marL="6114" marR="6114" marT="6114"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114" marR="6114" marT="6114"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114" marR="6114" marT="6114"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114" marR="6114" marT="6114" marB="0" anchor="b"/>
                </a:tc>
                <a:extLst>
                  <a:ext uri="{0D108BD9-81ED-4DB2-BD59-A6C34878D82A}">
                    <a16:rowId xmlns:a16="http://schemas.microsoft.com/office/drawing/2014/main" val="3954909546"/>
                  </a:ext>
                </a:extLst>
              </a:tr>
              <a:tr h="240881">
                <a:tc>
                  <a:txBody>
                    <a:bodyPr/>
                    <a:lstStyle/>
                    <a:p>
                      <a:pPr algn="l" fontAlgn="b"/>
                      <a:r>
                        <a:rPr lang="en-US" sz="1200" b="0" i="0" u="none" strike="noStrike" dirty="0">
                          <a:solidFill>
                            <a:srgbClr val="000000"/>
                          </a:solidFill>
                          <a:effectLst/>
                          <a:latin typeface="Calibri" panose="020F0502020204030204" pitchFamily="34" charset="0"/>
                        </a:rPr>
                        <a:t>Yes</a:t>
                      </a:r>
                    </a:p>
                  </a:txBody>
                  <a:tcPr marL="6114" marR="6114" marT="6114" marB="0" anchor="b"/>
                </a:tc>
                <a:tc>
                  <a:txBody>
                    <a:bodyPr/>
                    <a:lstStyle/>
                    <a:p>
                      <a:pPr algn="l" fontAlgn="b"/>
                      <a:r>
                        <a:rPr lang="en-US" sz="1200" u="none" strike="noStrike" dirty="0">
                          <a:effectLst/>
                        </a:rPr>
                        <a:t>'r_1022'</a:t>
                      </a:r>
                      <a:endParaRPr lang="en-US" sz="1200" b="0" i="0" u="none" strike="noStrike" dirty="0">
                        <a:solidFill>
                          <a:srgbClr val="000000"/>
                        </a:solidFill>
                        <a:effectLst/>
                        <a:latin typeface="Calibri" panose="020F0502020204030204" pitchFamily="34" charset="0"/>
                      </a:endParaRPr>
                    </a:p>
                  </a:txBody>
                  <a:tcPr marL="6114" marR="6114" marT="6114" marB="0" anchor="b"/>
                </a:tc>
                <a:tc>
                  <a:txBody>
                    <a:bodyPr/>
                    <a:lstStyle/>
                    <a:p>
                      <a:pPr algn="l" fontAlgn="b"/>
                      <a:r>
                        <a:rPr lang="en-US" sz="1200" u="none" strike="noStrike" dirty="0">
                          <a:effectLst/>
                        </a:rPr>
                        <a:t>'''ADP [mitochondrion] + phosphate [mitochondrion] + succinyl-CoA [mitochondrion]  -&gt; ATP [mitochondrion] + coenzyme A [</a:t>
                      </a:r>
                      <a:r>
                        <a:rPr lang="en-US" sz="1200" u="none" strike="noStrike" dirty="0" err="1">
                          <a:effectLst/>
                        </a:rPr>
                        <a:t>mitochondri</a:t>
                      </a:r>
                      <a:r>
                        <a:rPr lang="en-US" sz="1200" u="none" strike="noStrike" dirty="0">
                          <a:effectLst/>
                        </a:rPr>
                        <a:t>...'' &lt;Preview truncated at 128 characters&gt;'</a:t>
                      </a:r>
                      <a:endParaRPr lang="en-US" sz="1200" b="0" i="0" u="none" strike="noStrike" dirty="0">
                        <a:solidFill>
                          <a:srgbClr val="000000"/>
                        </a:solidFill>
                        <a:effectLst/>
                        <a:latin typeface="Calibri" panose="020F0502020204030204" pitchFamily="34" charset="0"/>
                      </a:endParaRPr>
                    </a:p>
                  </a:txBody>
                  <a:tcPr marL="6114" marR="6114" marT="6114" marB="0" anchor="b"/>
                </a:tc>
                <a:tc>
                  <a:txBody>
                    <a:bodyPr/>
                    <a:lstStyle/>
                    <a:p>
                      <a:pPr algn="l" fontAlgn="b"/>
                      <a:r>
                        <a:rPr lang="en-US" sz="1200" u="none" strike="noStrike" dirty="0">
                          <a:effectLst/>
                        </a:rPr>
                        <a:t>'sce00020  Citrate cycle (TCA cycle)'</a:t>
                      </a:r>
                      <a:endParaRPr lang="en-US" sz="1200" b="0" i="0" u="none" strike="noStrike" dirty="0">
                        <a:solidFill>
                          <a:srgbClr val="000000"/>
                        </a:solidFill>
                        <a:effectLst/>
                        <a:latin typeface="Calibri" panose="020F0502020204030204" pitchFamily="34" charset="0"/>
                      </a:endParaRPr>
                    </a:p>
                  </a:txBody>
                  <a:tcPr marL="6114" marR="6114" marT="6114" marB="0" anchor="b"/>
                </a:tc>
                <a:extLst>
                  <a:ext uri="{0D108BD9-81ED-4DB2-BD59-A6C34878D82A}">
                    <a16:rowId xmlns:a16="http://schemas.microsoft.com/office/drawing/2014/main" val="1083129748"/>
                  </a:ext>
                </a:extLst>
              </a:tr>
              <a:tr h="240881">
                <a:tc>
                  <a:txBody>
                    <a:bodyPr/>
                    <a:lstStyle/>
                    <a:p>
                      <a:pPr algn="l" fontAlgn="b"/>
                      <a:r>
                        <a:rPr lang="en-US" sz="1200" b="0" i="0" u="none" strike="noStrike" dirty="0">
                          <a:solidFill>
                            <a:srgbClr val="000000"/>
                          </a:solidFill>
                          <a:effectLst/>
                          <a:latin typeface="Calibri" panose="020F0502020204030204" pitchFamily="34" charset="0"/>
                        </a:rPr>
                        <a:t>yes</a:t>
                      </a:r>
                    </a:p>
                  </a:txBody>
                  <a:tcPr marL="6114" marR="6114" marT="6114" marB="0" anchor="b"/>
                </a:tc>
                <a:tc>
                  <a:txBody>
                    <a:bodyPr/>
                    <a:lstStyle/>
                    <a:p>
                      <a:pPr algn="l" fontAlgn="b"/>
                      <a:r>
                        <a:rPr lang="en-US" sz="1200" b="0" i="0" u="none" strike="noStrike" dirty="0">
                          <a:solidFill>
                            <a:schemeClr val="tx1"/>
                          </a:solidFill>
                          <a:effectLst/>
                          <a:latin typeface="Calibri" panose="020F0502020204030204" pitchFamily="34" charset="0"/>
                        </a:rPr>
                        <a:t>'r_0219'</a:t>
                      </a:r>
                    </a:p>
                  </a:txBody>
                  <a:tcPr marL="9525" marR="9525" marT="9525" marB="0" anchor="b"/>
                </a:tc>
                <a:tc>
                  <a:txBody>
                    <a:bodyPr/>
                    <a:lstStyle/>
                    <a:p>
                      <a:pPr algn="l" fontAlgn="b"/>
                      <a:r>
                        <a:rPr lang="en-US" sz="1200" b="0" i="0" u="none" strike="noStrike" dirty="0">
                          <a:solidFill>
                            <a:schemeClr val="tx1"/>
                          </a:solidFill>
                          <a:effectLst/>
                          <a:latin typeface="Calibri" panose="020F0502020204030204" pitchFamily="34" charset="0"/>
                        </a:rPr>
                        <a:t>'''4-phospho-L-aspartate [cytoplasm] + H+ [cytoplasm] + NADPH [cytoplasm]  -&gt; L-aspartate 4-semialdehyde [cytoplasm] + NADP(+) [</a:t>
                      </a:r>
                      <a:r>
                        <a:rPr lang="en-US" sz="1200" b="0" i="0" u="none" strike="noStrike" dirty="0" err="1">
                          <a:solidFill>
                            <a:schemeClr val="tx1"/>
                          </a:solidFill>
                          <a:effectLst/>
                          <a:latin typeface="Calibri" panose="020F0502020204030204" pitchFamily="34" charset="0"/>
                        </a:rPr>
                        <a:t>cyt</a:t>
                      </a:r>
                      <a:r>
                        <a:rPr lang="en-US" sz="1200" b="0" i="0" u="none" strike="noStrike" dirty="0">
                          <a:solidFill>
                            <a:schemeClr val="tx1"/>
                          </a:solidFill>
                          <a:effectLst/>
                          <a:latin typeface="Calibri" panose="020F0502020204030204" pitchFamily="34" charset="0"/>
                        </a:rPr>
                        <a:t>...'' &lt;Preview truncated at 128 characters&gt;'</a:t>
                      </a:r>
                    </a:p>
                  </a:txBody>
                  <a:tcPr marL="9525" marR="9525" marT="9525" marB="0" anchor="b"/>
                </a:tc>
                <a:tc>
                  <a:txBody>
                    <a:bodyPr/>
                    <a:lstStyle/>
                    <a:p>
                      <a:pPr algn="l" fontAlgn="b"/>
                      <a:r>
                        <a:rPr lang="en-US" sz="1200" b="0" i="0" u="none" strike="noStrike" dirty="0">
                          <a:solidFill>
                            <a:schemeClr val="tx1"/>
                          </a:solidFill>
                          <a:effectLst/>
                          <a:latin typeface="Calibri" panose="020F0502020204030204" pitchFamily="34" charset="0"/>
                        </a:rPr>
                        <a:t>Glycine, serine and threonine metabolism'</a:t>
                      </a:r>
                    </a:p>
                  </a:txBody>
                  <a:tcPr marL="9525" marR="9525" marT="9525" marB="0" anchor="b"/>
                </a:tc>
                <a:extLst>
                  <a:ext uri="{0D108BD9-81ED-4DB2-BD59-A6C34878D82A}">
                    <a16:rowId xmlns:a16="http://schemas.microsoft.com/office/drawing/2014/main" val="2584363306"/>
                  </a:ext>
                </a:extLst>
              </a:tr>
              <a:tr h="240881">
                <a:tc>
                  <a:txBody>
                    <a:bodyPr/>
                    <a:lstStyle/>
                    <a:p>
                      <a:pPr algn="l" fontAlgn="b"/>
                      <a:r>
                        <a:rPr lang="en-US" sz="1200" b="0" i="0" u="none" strike="noStrike" dirty="0">
                          <a:solidFill>
                            <a:srgbClr val="000000"/>
                          </a:solidFill>
                          <a:effectLst/>
                          <a:latin typeface="Calibri" panose="020F0502020204030204" pitchFamily="34" charset="0"/>
                        </a:rPr>
                        <a:t>yes</a:t>
                      </a:r>
                    </a:p>
                  </a:txBody>
                  <a:tcPr marL="6114" marR="6114" marT="6114" marB="0" anchor="b"/>
                </a:tc>
                <a:tc>
                  <a:txBody>
                    <a:bodyPr/>
                    <a:lstStyle/>
                    <a:p>
                      <a:pPr algn="l" fontAlgn="b"/>
                      <a:r>
                        <a:rPr lang="en-US" sz="1200" b="0" i="0" u="none" strike="noStrike" dirty="0">
                          <a:solidFill>
                            <a:schemeClr val="tx1"/>
                          </a:solidFill>
                          <a:effectLst/>
                          <a:latin typeface="Calibri" panose="020F0502020204030204" pitchFamily="34" charset="0"/>
                        </a:rPr>
                        <a:t>'r_0353'</a:t>
                      </a:r>
                    </a:p>
                  </a:txBody>
                  <a:tcPr marL="9525" marR="9525" marT="9525" marB="0" anchor="b"/>
                </a:tc>
                <a:tc>
                  <a:txBody>
                    <a:bodyPr/>
                    <a:lstStyle/>
                    <a:p>
                      <a:pPr algn="l" fontAlgn="b"/>
                      <a:r>
                        <a:rPr lang="en-US" sz="1200" b="0" i="0" u="none" strike="noStrike" dirty="0">
                          <a:solidFill>
                            <a:schemeClr val="tx1"/>
                          </a:solidFill>
                          <a:effectLst/>
                          <a:latin typeface="Calibri" panose="020F0502020204030204" pitchFamily="34" charset="0"/>
                        </a:rPr>
                        <a:t>'(2R,3R)-2,3-dihydroxy-3-methylpentanoate [mitochondrion]  -&gt; (S)-3-methyl-2-oxopentanoate [mitochondrion] + H2O [mitochondrion] '</a:t>
                      </a:r>
                    </a:p>
                  </a:txBody>
                  <a:tcPr marL="9525" marR="9525" marT="9525" marB="0" anchor="b"/>
                </a:tc>
                <a:tc>
                  <a:txBody>
                    <a:bodyPr/>
                    <a:lstStyle/>
                    <a:p>
                      <a:pPr algn="l" fontAlgn="b"/>
                      <a:r>
                        <a:rPr lang="en-US" sz="1200" b="0" i="0" u="none" strike="noStrike" dirty="0">
                          <a:solidFill>
                            <a:schemeClr val="tx1"/>
                          </a:solidFill>
                          <a:effectLst/>
                          <a:latin typeface="Calibri" panose="020F0502020204030204" pitchFamily="34" charset="0"/>
                        </a:rPr>
                        <a:t>Valine, leucine and isoleucine biosynthesis'</a:t>
                      </a:r>
                    </a:p>
                  </a:txBody>
                  <a:tcPr marL="9525" marR="9525" marT="9525" marB="0" anchor="b"/>
                </a:tc>
                <a:extLst>
                  <a:ext uri="{0D108BD9-81ED-4DB2-BD59-A6C34878D82A}">
                    <a16:rowId xmlns:a16="http://schemas.microsoft.com/office/drawing/2014/main" val="778047256"/>
                  </a:ext>
                </a:extLst>
              </a:tr>
            </a:tbl>
          </a:graphicData>
        </a:graphic>
      </p:graphicFrame>
    </p:spTree>
    <p:extLst>
      <p:ext uri="{BB962C8B-B14F-4D97-AF65-F5344CB8AC3E}">
        <p14:creationId xmlns:p14="http://schemas.microsoft.com/office/powerpoint/2010/main" val="1077425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3C31-2576-6E47-A486-75B5CCF9FDB4}"/>
              </a:ext>
            </a:extLst>
          </p:cNvPr>
          <p:cNvSpPr>
            <a:spLocks noGrp="1"/>
          </p:cNvSpPr>
          <p:nvPr>
            <p:ph type="title"/>
          </p:nvPr>
        </p:nvSpPr>
        <p:spPr>
          <a:xfrm>
            <a:off x="671946" y="-181140"/>
            <a:ext cx="10515600" cy="1325563"/>
          </a:xfrm>
        </p:spPr>
        <p:txBody>
          <a:bodyPr>
            <a:normAutofit/>
          </a:bodyPr>
          <a:lstStyle/>
          <a:p>
            <a:r>
              <a:rPr lang="en-US" sz="2800" dirty="0">
                <a:latin typeface="Arial" panose="020B0604020202020204" pitchFamily="34" charset="0"/>
                <a:cs typeface="Arial" panose="020B0604020202020204" pitchFamily="34" charset="0"/>
              </a:rPr>
              <a:t>Case-by-case analysis of the predicted transporters</a:t>
            </a:r>
          </a:p>
        </p:txBody>
      </p:sp>
      <p:graphicFrame>
        <p:nvGraphicFramePr>
          <p:cNvPr id="4" name="Table 3">
            <a:extLst>
              <a:ext uri="{FF2B5EF4-FFF2-40B4-BE49-F238E27FC236}">
                <a16:creationId xmlns:a16="http://schemas.microsoft.com/office/drawing/2014/main" id="{E568A0A5-3C38-9C4D-8141-08F30D72CF3D}"/>
              </a:ext>
            </a:extLst>
          </p:cNvPr>
          <p:cNvGraphicFramePr>
            <a:graphicFrameLocks noGrp="1"/>
          </p:cNvGraphicFramePr>
          <p:nvPr>
            <p:extLst>
              <p:ext uri="{D42A27DB-BD31-4B8C-83A1-F6EECF244321}">
                <p14:modId xmlns:p14="http://schemas.microsoft.com/office/powerpoint/2010/main" val="1103082668"/>
              </p:ext>
            </p:extLst>
          </p:nvPr>
        </p:nvGraphicFramePr>
        <p:xfrm>
          <a:off x="397329" y="856240"/>
          <a:ext cx="11397342" cy="288183"/>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3396021760"/>
                    </a:ext>
                  </a:extLst>
                </a:gridCol>
                <a:gridCol w="2632768">
                  <a:extLst>
                    <a:ext uri="{9D8B030D-6E8A-4147-A177-3AD203B41FA5}">
                      <a16:colId xmlns:a16="http://schemas.microsoft.com/office/drawing/2014/main" val="3842028800"/>
                    </a:ext>
                  </a:extLst>
                </a:gridCol>
                <a:gridCol w="7053943">
                  <a:extLst>
                    <a:ext uri="{9D8B030D-6E8A-4147-A177-3AD203B41FA5}">
                      <a16:colId xmlns:a16="http://schemas.microsoft.com/office/drawing/2014/main" val="2570627523"/>
                    </a:ext>
                  </a:extLst>
                </a:gridCol>
                <a:gridCol w="239486">
                  <a:extLst>
                    <a:ext uri="{9D8B030D-6E8A-4147-A177-3AD203B41FA5}">
                      <a16:colId xmlns:a16="http://schemas.microsoft.com/office/drawing/2014/main" val="3033383682"/>
                    </a:ext>
                  </a:extLst>
                </a:gridCol>
                <a:gridCol w="990600">
                  <a:extLst>
                    <a:ext uri="{9D8B030D-6E8A-4147-A177-3AD203B41FA5}">
                      <a16:colId xmlns:a16="http://schemas.microsoft.com/office/drawing/2014/main" val="2808830492"/>
                    </a:ext>
                  </a:extLst>
                </a:gridCol>
              </a:tblGrid>
              <a:tr h="2881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'cstm_s_1269_TCE'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b="1" u="none" strike="noStrike" dirty="0">
                          <a:effectLst/>
                          <a:latin typeface="Arial" panose="020B0604020202020204" pitchFamily="34" charset="0"/>
                          <a:cs typeface="Arial" panose="020B0604020202020204" pitchFamily="34" charset="0"/>
                        </a:rPr>
                        <a:t>'orotate</a:t>
                      </a:r>
                      <a:r>
                        <a:rPr lang="en-US" sz="1200" u="none" strike="noStrike" dirty="0">
                          <a:effectLst/>
                          <a:latin typeface="Arial" panose="020B0604020202020204" pitchFamily="34" charset="0"/>
                          <a:cs typeface="Arial" panose="020B0604020202020204" pitchFamily="34" charset="0"/>
                        </a:rPr>
                        <a:t> [cytoplasm]  &lt;=&gt; s_1269[e]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1399857551"/>
                  </a:ext>
                </a:extLst>
              </a:tr>
            </a:tbl>
          </a:graphicData>
        </a:graphic>
      </p:graphicFrame>
      <p:pic>
        <p:nvPicPr>
          <p:cNvPr id="5" name="Picture 4">
            <a:extLst>
              <a:ext uri="{FF2B5EF4-FFF2-40B4-BE49-F238E27FC236}">
                <a16:creationId xmlns:a16="http://schemas.microsoft.com/office/drawing/2014/main" id="{7C275654-3ACE-F349-8EA7-4AD00A80BEC7}"/>
              </a:ext>
            </a:extLst>
          </p:cNvPr>
          <p:cNvPicPr>
            <a:picLocks noChangeAspect="1"/>
          </p:cNvPicPr>
          <p:nvPr/>
        </p:nvPicPr>
        <p:blipFill>
          <a:blip r:embed="rId2"/>
          <a:stretch>
            <a:fillRect/>
          </a:stretch>
        </p:blipFill>
        <p:spPr>
          <a:xfrm>
            <a:off x="296965" y="1533814"/>
            <a:ext cx="3594100" cy="2959100"/>
          </a:xfrm>
          <a:prstGeom prst="rect">
            <a:avLst/>
          </a:prstGeom>
        </p:spPr>
      </p:pic>
      <p:sp>
        <p:nvSpPr>
          <p:cNvPr id="6" name="Rectangle 5">
            <a:extLst>
              <a:ext uri="{FF2B5EF4-FFF2-40B4-BE49-F238E27FC236}">
                <a16:creationId xmlns:a16="http://schemas.microsoft.com/office/drawing/2014/main" id="{1BC44AB5-8409-7A48-AE43-EEA56DBCF473}"/>
              </a:ext>
            </a:extLst>
          </p:cNvPr>
          <p:cNvSpPr/>
          <p:nvPr/>
        </p:nvSpPr>
        <p:spPr>
          <a:xfrm>
            <a:off x="1172689" y="6179210"/>
            <a:ext cx="10014857" cy="369332"/>
          </a:xfrm>
          <a:prstGeom prst="rect">
            <a:avLst/>
          </a:prstGeom>
        </p:spPr>
        <p:txBody>
          <a:bodyPr wrap="square">
            <a:spAutoFit/>
          </a:bodyPr>
          <a:lstStyle/>
          <a:p>
            <a:r>
              <a:rPr lang="en-US" dirty="0"/>
              <a:t>'(S)-dihydroorotate [cytoplasm] + fumarate [cytoplasm]  -&gt; orotate [cytoplasm] + succinate [cytoplasm] '</a:t>
            </a:r>
          </a:p>
        </p:txBody>
      </p:sp>
      <p:sp>
        <p:nvSpPr>
          <p:cNvPr id="7" name="Rectangle 6">
            <a:extLst>
              <a:ext uri="{FF2B5EF4-FFF2-40B4-BE49-F238E27FC236}">
                <a16:creationId xmlns:a16="http://schemas.microsoft.com/office/drawing/2014/main" id="{9F10683B-E994-2143-A19C-D32998B4D9C7}"/>
              </a:ext>
            </a:extLst>
          </p:cNvPr>
          <p:cNvSpPr/>
          <p:nvPr/>
        </p:nvSpPr>
        <p:spPr>
          <a:xfrm>
            <a:off x="1221180" y="5805575"/>
            <a:ext cx="12389922" cy="369332"/>
          </a:xfrm>
          <a:prstGeom prst="rect">
            <a:avLst/>
          </a:prstGeom>
        </p:spPr>
        <p:txBody>
          <a:bodyPr wrap="square">
            <a:spAutoFit/>
          </a:bodyPr>
          <a:lstStyle/>
          <a:p>
            <a:r>
              <a:rPr lang="en-US" dirty="0"/>
              <a:t>'H+ [cytoplasm] + N-carbamoyl-L-aspartate [cytoplasm]  -&gt; (S)-dihydroorotate [cytoplasm] + H2O [cytoplasm] '</a:t>
            </a:r>
          </a:p>
        </p:txBody>
      </p:sp>
      <p:sp>
        <p:nvSpPr>
          <p:cNvPr id="8" name="Rectangle 7">
            <a:extLst>
              <a:ext uri="{FF2B5EF4-FFF2-40B4-BE49-F238E27FC236}">
                <a16:creationId xmlns:a16="http://schemas.microsoft.com/office/drawing/2014/main" id="{4D5871B7-F0B4-CE44-A46A-CECB4A914DB8}"/>
              </a:ext>
            </a:extLst>
          </p:cNvPr>
          <p:cNvSpPr/>
          <p:nvPr/>
        </p:nvSpPr>
        <p:spPr>
          <a:xfrm>
            <a:off x="671946" y="5431940"/>
            <a:ext cx="14796654" cy="369332"/>
          </a:xfrm>
          <a:prstGeom prst="rect">
            <a:avLst/>
          </a:prstGeom>
        </p:spPr>
        <p:txBody>
          <a:bodyPr wrap="square">
            <a:spAutoFit/>
          </a:bodyPr>
          <a:lstStyle/>
          <a:p>
            <a:r>
              <a:rPr lang="en-US" dirty="0"/>
              <a:t>'carbamoyl phosphate [cytoplasm] + L-aspartate [cytoplasm]  -&gt; H+ [cytoplasm] + N-carbamoyl-L-aspartate [cytoplasm] + phosphate [cytoplasm] '</a:t>
            </a:r>
          </a:p>
        </p:txBody>
      </p:sp>
      <p:sp>
        <p:nvSpPr>
          <p:cNvPr id="9" name="Rectangle 8">
            <a:extLst>
              <a:ext uri="{FF2B5EF4-FFF2-40B4-BE49-F238E27FC236}">
                <a16:creationId xmlns:a16="http://schemas.microsoft.com/office/drawing/2014/main" id="{206274EA-2DEF-0441-936E-E7D9278123EC}"/>
              </a:ext>
            </a:extLst>
          </p:cNvPr>
          <p:cNvSpPr/>
          <p:nvPr/>
        </p:nvSpPr>
        <p:spPr>
          <a:xfrm>
            <a:off x="1021277" y="4730836"/>
            <a:ext cx="11507271" cy="646331"/>
          </a:xfrm>
          <a:prstGeom prst="rect">
            <a:avLst/>
          </a:prstGeom>
        </p:spPr>
        <p:txBody>
          <a:bodyPr wrap="square">
            <a:spAutoFit/>
          </a:bodyPr>
          <a:lstStyle/>
          <a:p>
            <a:r>
              <a:rPr lang="en-US" dirty="0"/>
              <a:t>'2 ATP [cytoplasm] + bicarbonate [cytoplasm] + H2O [cytoplasm] + L-glutamine [cytoplasm]  -&gt; 2 ADP [cytoplasm] + carbamoyl phosphate [cytoplasm] + 2 H+ [cytoplasm] + L-glutamate [cytoplasm] + phosphate [cytoplasm] '</a:t>
            </a:r>
          </a:p>
        </p:txBody>
      </p:sp>
      <p:pic>
        <p:nvPicPr>
          <p:cNvPr id="10" name="Picture 9">
            <a:extLst>
              <a:ext uri="{FF2B5EF4-FFF2-40B4-BE49-F238E27FC236}">
                <a16:creationId xmlns:a16="http://schemas.microsoft.com/office/drawing/2014/main" id="{DFB627C7-4A4B-0C43-B2EB-F52A191BBFE9}"/>
              </a:ext>
            </a:extLst>
          </p:cNvPr>
          <p:cNvPicPr>
            <a:picLocks noChangeAspect="1"/>
          </p:cNvPicPr>
          <p:nvPr/>
        </p:nvPicPr>
        <p:blipFill>
          <a:blip r:embed="rId3"/>
          <a:stretch>
            <a:fillRect/>
          </a:stretch>
        </p:blipFill>
        <p:spPr>
          <a:xfrm>
            <a:off x="8543471" y="1381086"/>
            <a:ext cx="3251200" cy="2540000"/>
          </a:xfrm>
          <a:prstGeom prst="rect">
            <a:avLst/>
          </a:prstGeom>
        </p:spPr>
      </p:pic>
      <p:sp>
        <p:nvSpPr>
          <p:cNvPr id="11" name="Rectangle 10">
            <a:extLst>
              <a:ext uri="{FF2B5EF4-FFF2-40B4-BE49-F238E27FC236}">
                <a16:creationId xmlns:a16="http://schemas.microsoft.com/office/drawing/2014/main" id="{CFEAB9AC-98CC-1F4C-8BBF-169567E9CC0F}"/>
              </a:ext>
            </a:extLst>
          </p:cNvPr>
          <p:cNvSpPr/>
          <p:nvPr/>
        </p:nvSpPr>
        <p:spPr>
          <a:xfrm>
            <a:off x="318369" y="6186917"/>
            <a:ext cx="902811" cy="369332"/>
          </a:xfrm>
          <a:prstGeom prst="rect">
            <a:avLst/>
          </a:prstGeom>
        </p:spPr>
        <p:txBody>
          <a:bodyPr wrap="none">
            <a:spAutoFit/>
          </a:bodyPr>
          <a:lstStyle/>
          <a:p>
            <a:r>
              <a:rPr lang="en-US" dirty="0">
                <a:solidFill>
                  <a:srgbClr val="A020F0"/>
                </a:solidFill>
                <a:effectLst/>
                <a:latin typeface="Helvetica" pitchFamily="2" charset="0"/>
              </a:rPr>
              <a:t>r_0453</a:t>
            </a:r>
          </a:p>
        </p:txBody>
      </p:sp>
      <p:sp>
        <p:nvSpPr>
          <p:cNvPr id="12" name="Rectangle 11">
            <a:extLst>
              <a:ext uri="{FF2B5EF4-FFF2-40B4-BE49-F238E27FC236}">
                <a16:creationId xmlns:a16="http://schemas.microsoft.com/office/drawing/2014/main" id="{5F3FF926-D9FD-9145-A2ED-1ADA068C0BBE}"/>
              </a:ext>
            </a:extLst>
          </p:cNvPr>
          <p:cNvSpPr/>
          <p:nvPr/>
        </p:nvSpPr>
        <p:spPr>
          <a:xfrm>
            <a:off x="9884085" y="3891991"/>
            <a:ext cx="902811" cy="369332"/>
          </a:xfrm>
          <a:prstGeom prst="rect">
            <a:avLst/>
          </a:prstGeom>
        </p:spPr>
        <p:txBody>
          <a:bodyPr wrap="none">
            <a:spAutoFit/>
          </a:bodyPr>
          <a:lstStyle/>
          <a:p>
            <a:r>
              <a:rPr lang="en-US" dirty="0">
                <a:solidFill>
                  <a:srgbClr val="A020F0"/>
                </a:solidFill>
                <a:effectLst/>
                <a:latin typeface="Helvetica" pitchFamily="2" charset="0"/>
              </a:rPr>
              <a:t>r_0453</a:t>
            </a:r>
          </a:p>
        </p:txBody>
      </p:sp>
      <p:sp>
        <p:nvSpPr>
          <p:cNvPr id="13" name="Rectangle 12">
            <a:extLst>
              <a:ext uri="{FF2B5EF4-FFF2-40B4-BE49-F238E27FC236}">
                <a16:creationId xmlns:a16="http://schemas.microsoft.com/office/drawing/2014/main" id="{D43ACA9F-6D54-1249-9F25-447156970BC8}"/>
              </a:ext>
            </a:extLst>
          </p:cNvPr>
          <p:cNvSpPr/>
          <p:nvPr/>
        </p:nvSpPr>
        <p:spPr>
          <a:xfrm>
            <a:off x="6310167" y="2281754"/>
            <a:ext cx="2233304" cy="369332"/>
          </a:xfrm>
          <a:prstGeom prst="rect">
            <a:avLst/>
          </a:prstGeom>
        </p:spPr>
        <p:txBody>
          <a:bodyPr wrap="none">
            <a:spAutoFit/>
          </a:bodyPr>
          <a:lstStyle/>
          <a:p>
            <a:pPr fontAlgn="b"/>
            <a:r>
              <a:rPr lang="en-US" dirty="0">
                <a:latin typeface="Arial" panose="020B0604020202020204" pitchFamily="34" charset="0"/>
                <a:cs typeface="Arial" panose="020B0604020202020204" pitchFamily="34" charset="0"/>
              </a:rPr>
              <a:t>'cstm_s_1269_TCE'</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60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73F0F-DEBA-C94C-BB8D-48AD156BE880}"/>
              </a:ext>
            </a:extLst>
          </p:cNvPr>
          <p:cNvPicPr>
            <a:picLocks noChangeAspect="1"/>
          </p:cNvPicPr>
          <p:nvPr/>
        </p:nvPicPr>
        <p:blipFill>
          <a:blip r:embed="rId2"/>
          <a:stretch>
            <a:fillRect/>
          </a:stretch>
        </p:blipFill>
        <p:spPr>
          <a:xfrm>
            <a:off x="138540" y="2149434"/>
            <a:ext cx="12053460" cy="1033154"/>
          </a:xfrm>
          <a:prstGeom prst="rect">
            <a:avLst/>
          </a:prstGeom>
        </p:spPr>
      </p:pic>
      <p:sp>
        <p:nvSpPr>
          <p:cNvPr id="5" name="Rectangle 4">
            <a:extLst>
              <a:ext uri="{FF2B5EF4-FFF2-40B4-BE49-F238E27FC236}">
                <a16:creationId xmlns:a16="http://schemas.microsoft.com/office/drawing/2014/main" id="{A65B0164-E9BA-554A-A80A-1F6585158D90}"/>
              </a:ext>
            </a:extLst>
          </p:cNvPr>
          <p:cNvSpPr/>
          <p:nvPr/>
        </p:nvSpPr>
        <p:spPr>
          <a:xfrm>
            <a:off x="2707573" y="2303813"/>
            <a:ext cx="3289465"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dist</a:t>
            </a:r>
            <a:r>
              <a:rPr lang="en-US" dirty="0">
                <a:solidFill>
                  <a:schemeClr val="tx1"/>
                </a:solidFill>
              </a:rPr>
              <a:t> = 1.25; has protein data</a:t>
            </a:r>
          </a:p>
        </p:txBody>
      </p:sp>
      <p:sp>
        <p:nvSpPr>
          <p:cNvPr id="6" name="Rectangle 5">
            <a:extLst>
              <a:ext uri="{FF2B5EF4-FFF2-40B4-BE49-F238E27FC236}">
                <a16:creationId xmlns:a16="http://schemas.microsoft.com/office/drawing/2014/main" id="{3FD690A7-8BE5-3249-9AAB-AF5D88A1A123}"/>
              </a:ext>
            </a:extLst>
          </p:cNvPr>
          <p:cNvSpPr/>
          <p:nvPr/>
        </p:nvSpPr>
        <p:spPr>
          <a:xfrm>
            <a:off x="2707572" y="3051959"/>
            <a:ext cx="3289465"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dist</a:t>
            </a:r>
            <a:r>
              <a:rPr lang="en-US" dirty="0">
                <a:solidFill>
                  <a:schemeClr val="tx1"/>
                </a:solidFill>
              </a:rPr>
              <a:t> = 1.25; no protein data</a:t>
            </a:r>
          </a:p>
        </p:txBody>
      </p:sp>
    </p:spTree>
    <p:extLst>
      <p:ext uri="{BB962C8B-B14F-4D97-AF65-F5344CB8AC3E}">
        <p14:creationId xmlns:p14="http://schemas.microsoft.com/office/powerpoint/2010/main" val="4053773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3E197D-F562-8744-A0FC-052A1AA95EDA}"/>
              </a:ext>
            </a:extLst>
          </p:cNvPr>
          <p:cNvGraphicFramePr>
            <a:graphicFrameLocks noGrp="1"/>
          </p:cNvGraphicFramePr>
          <p:nvPr>
            <p:extLst>
              <p:ext uri="{D42A27DB-BD31-4B8C-83A1-F6EECF244321}">
                <p14:modId xmlns:p14="http://schemas.microsoft.com/office/powerpoint/2010/main" val="1562007872"/>
              </p:ext>
            </p:extLst>
          </p:nvPr>
        </p:nvGraphicFramePr>
        <p:xfrm>
          <a:off x="397329" y="407721"/>
          <a:ext cx="10406742" cy="191095"/>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1163544382"/>
                    </a:ext>
                  </a:extLst>
                </a:gridCol>
                <a:gridCol w="2632768">
                  <a:extLst>
                    <a:ext uri="{9D8B030D-6E8A-4147-A177-3AD203B41FA5}">
                      <a16:colId xmlns:a16="http://schemas.microsoft.com/office/drawing/2014/main" val="3505431325"/>
                    </a:ext>
                  </a:extLst>
                </a:gridCol>
                <a:gridCol w="7053943">
                  <a:extLst>
                    <a:ext uri="{9D8B030D-6E8A-4147-A177-3AD203B41FA5}">
                      <a16:colId xmlns:a16="http://schemas.microsoft.com/office/drawing/2014/main" val="2413365211"/>
                    </a:ext>
                  </a:extLst>
                </a:gridCol>
                <a:gridCol w="239486">
                  <a:extLst>
                    <a:ext uri="{9D8B030D-6E8A-4147-A177-3AD203B41FA5}">
                      <a16:colId xmlns:a16="http://schemas.microsoft.com/office/drawing/2014/main" val="3534916171"/>
                    </a:ext>
                  </a:extLst>
                </a:gridCol>
              </a:tblGrid>
              <a:tr h="88957">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'r_1115'</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b="1" u="none" strike="noStrike" dirty="0">
                          <a:effectLst/>
                          <a:latin typeface="Arial" panose="020B0604020202020204" pitchFamily="34" charset="0"/>
                          <a:cs typeface="Arial" panose="020B0604020202020204" pitchFamily="34" charset="0"/>
                        </a:rPr>
                        <a:t>'ammonium</a:t>
                      </a:r>
                      <a:r>
                        <a:rPr lang="en-US" sz="1200" u="none" strike="noStrike" dirty="0">
                          <a:effectLst/>
                          <a:latin typeface="Arial" panose="020B0604020202020204" pitchFamily="34" charset="0"/>
                          <a:cs typeface="Arial" panose="020B0604020202020204" pitchFamily="34" charset="0"/>
                        </a:rPr>
                        <a:t> [extracellular]  &lt;=&gt; ammonium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3007183199"/>
                  </a:ext>
                </a:extLst>
              </a:tr>
            </a:tbl>
          </a:graphicData>
        </a:graphic>
      </p:graphicFrame>
      <p:pic>
        <p:nvPicPr>
          <p:cNvPr id="5" name="Picture 4">
            <a:extLst>
              <a:ext uri="{FF2B5EF4-FFF2-40B4-BE49-F238E27FC236}">
                <a16:creationId xmlns:a16="http://schemas.microsoft.com/office/drawing/2014/main" id="{B246B5BA-9485-8947-AEEC-D4380F0B558D}"/>
              </a:ext>
            </a:extLst>
          </p:cNvPr>
          <p:cNvPicPr>
            <a:picLocks noChangeAspect="1"/>
          </p:cNvPicPr>
          <p:nvPr/>
        </p:nvPicPr>
        <p:blipFill>
          <a:blip r:embed="rId2"/>
          <a:stretch>
            <a:fillRect/>
          </a:stretch>
        </p:blipFill>
        <p:spPr>
          <a:xfrm>
            <a:off x="320800" y="745671"/>
            <a:ext cx="3327400" cy="2552700"/>
          </a:xfrm>
          <a:prstGeom prst="rect">
            <a:avLst/>
          </a:prstGeom>
        </p:spPr>
      </p:pic>
      <p:sp>
        <p:nvSpPr>
          <p:cNvPr id="6" name="Rectangle 5">
            <a:extLst>
              <a:ext uri="{FF2B5EF4-FFF2-40B4-BE49-F238E27FC236}">
                <a16:creationId xmlns:a16="http://schemas.microsoft.com/office/drawing/2014/main" id="{FA138FE2-0916-984E-AD01-9D13B816C0A9}"/>
              </a:ext>
            </a:extLst>
          </p:cNvPr>
          <p:cNvSpPr/>
          <p:nvPr/>
        </p:nvSpPr>
        <p:spPr>
          <a:xfrm>
            <a:off x="397329" y="3644367"/>
            <a:ext cx="12071762" cy="923330"/>
          </a:xfrm>
          <a:prstGeom prst="rect">
            <a:avLst/>
          </a:prstGeom>
        </p:spPr>
        <p:txBody>
          <a:bodyPr wrap="square">
            <a:spAutoFit/>
          </a:bodyPr>
          <a:lstStyle/>
          <a:p>
            <a:r>
              <a:rPr lang="en-US" dirty="0"/>
              <a:t>'r_0211'	'ATP [cytoplasm] + H2O [cytoplasm] + L-aspartate [cytoplasm] + L-glutamine [cytoplasm]  -&gt; AMP [cytoplasm] + diphosphate [cytoplasm] + H+ [cytoplasm] + L-asparagine [cytoplasm] + L-glutamate [cytoplasm] '</a:t>
            </a:r>
          </a:p>
          <a:p>
            <a:r>
              <a:rPr lang="en-US" dirty="0"/>
              <a:t>'r_1186_b'	'H+ [cytoplasm] + L-asparagine [cytoplasm]  -&gt; H+ [extracellular] + L-asparagine [extracellular] '</a:t>
            </a:r>
          </a:p>
        </p:txBody>
      </p:sp>
      <p:sp>
        <p:nvSpPr>
          <p:cNvPr id="7" name="TextBox 6">
            <a:extLst>
              <a:ext uri="{FF2B5EF4-FFF2-40B4-BE49-F238E27FC236}">
                <a16:creationId xmlns:a16="http://schemas.microsoft.com/office/drawing/2014/main" id="{78AF9A85-0F4E-8A48-987D-7CACBA4D352C}"/>
              </a:ext>
            </a:extLst>
          </p:cNvPr>
          <p:cNvSpPr txBox="1"/>
          <p:nvPr/>
        </p:nvSpPr>
        <p:spPr>
          <a:xfrm>
            <a:off x="4773881" y="1270660"/>
            <a:ext cx="5783283" cy="2031325"/>
          </a:xfrm>
          <a:prstGeom prst="rect">
            <a:avLst/>
          </a:prstGeom>
          <a:noFill/>
        </p:spPr>
        <p:txBody>
          <a:bodyPr wrap="square" rtlCol="0">
            <a:spAutoFit/>
          </a:bodyPr>
          <a:lstStyle/>
          <a:p>
            <a:r>
              <a:rPr lang="en-US" dirty="0"/>
              <a:t>In non-nitrogen limiting media: because nh4 cause big distance to any reaction and nh4 is freely available, it is freely </a:t>
            </a:r>
            <a:r>
              <a:rPr lang="en-US" dirty="0" err="1"/>
              <a:t>uptaken</a:t>
            </a:r>
            <a:r>
              <a:rPr lang="en-US" dirty="0"/>
              <a:t> and thus has 1 FP (full)</a:t>
            </a:r>
          </a:p>
          <a:p>
            <a:r>
              <a:rPr lang="en-US" dirty="0"/>
              <a:t>In nitrogen limiting media, because nitrogen uptake is penalized (10 vs 0), the producing of nh4 provides higher potential, so the FP of nh4 uptake is reflecting the expression of expression of asparagine synthesis </a:t>
            </a:r>
          </a:p>
        </p:txBody>
      </p:sp>
      <p:sp>
        <p:nvSpPr>
          <p:cNvPr id="8" name="TextBox 7">
            <a:extLst>
              <a:ext uri="{FF2B5EF4-FFF2-40B4-BE49-F238E27FC236}">
                <a16:creationId xmlns:a16="http://schemas.microsoft.com/office/drawing/2014/main" id="{39EE2A04-7971-2646-8F4B-5DCDFCBD7F2F}"/>
              </a:ext>
            </a:extLst>
          </p:cNvPr>
          <p:cNvSpPr txBox="1"/>
          <p:nvPr/>
        </p:nvSpPr>
        <p:spPr>
          <a:xfrm>
            <a:off x="2410691" y="5379522"/>
            <a:ext cx="7006441" cy="923330"/>
          </a:xfrm>
          <a:prstGeom prst="rect">
            <a:avLst/>
          </a:prstGeom>
          <a:noFill/>
        </p:spPr>
        <p:txBody>
          <a:bodyPr wrap="square" rtlCol="0">
            <a:spAutoFit/>
          </a:bodyPr>
          <a:lstStyle/>
          <a:p>
            <a:r>
              <a:rPr lang="en-US" dirty="0"/>
              <a:t>Clearly the mechanism is a coincidence. The fundamental reason of the prediction is the manual penalty setting of nh4+ exchange. It is a good prediction from modeling but it is </a:t>
            </a:r>
            <a:r>
              <a:rPr lang="en-US" dirty="0" err="1"/>
              <a:t>trival</a:t>
            </a:r>
            <a:r>
              <a:rPr lang="en-US" dirty="0"/>
              <a:t>. </a:t>
            </a:r>
          </a:p>
        </p:txBody>
      </p:sp>
    </p:spTree>
    <p:extLst>
      <p:ext uri="{BB962C8B-B14F-4D97-AF65-F5344CB8AC3E}">
        <p14:creationId xmlns:p14="http://schemas.microsoft.com/office/powerpoint/2010/main" val="107916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FAA1ED8-44F0-8A41-9448-BD105182E143}"/>
              </a:ext>
            </a:extLst>
          </p:cNvPr>
          <p:cNvGraphicFramePr>
            <a:graphicFrameLocks noGrp="1"/>
          </p:cNvGraphicFramePr>
          <p:nvPr>
            <p:ph idx="1"/>
            <p:extLst>
              <p:ext uri="{D42A27DB-BD31-4B8C-83A1-F6EECF244321}">
                <p14:modId xmlns:p14="http://schemas.microsoft.com/office/powerpoint/2010/main" val="4054758471"/>
              </p:ext>
            </p:extLst>
          </p:nvPr>
        </p:nvGraphicFramePr>
        <p:xfrm>
          <a:off x="1313213" y="533555"/>
          <a:ext cx="10167256" cy="323683"/>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567091102"/>
                    </a:ext>
                  </a:extLst>
                </a:gridCol>
                <a:gridCol w="2632768">
                  <a:extLst>
                    <a:ext uri="{9D8B030D-6E8A-4147-A177-3AD203B41FA5}">
                      <a16:colId xmlns:a16="http://schemas.microsoft.com/office/drawing/2014/main" val="614166542"/>
                    </a:ext>
                  </a:extLst>
                </a:gridCol>
                <a:gridCol w="7053943">
                  <a:extLst>
                    <a:ext uri="{9D8B030D-6E8A-4147-A177-3AD203B41FA5}">
                      <a16:colId xmlns:a16="http://schemas.microsoft.com/office/drawing/2014/main" val="4052391646"/>
                    </a:ext>
                  </a:extLst>
                </a:gridCol>
              </a:tblGrid>
              <a:tr h="323683">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'r_1211'</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[extracellular] + </a:t>
                      </a:r>
                      <a:r>
                        <a:rPr lang="en-US" sz="1200" b="1" u="none" strike="noStrike" dirty="0">
                          <a:effectLst/>
                          <a:latin typeface="Arial" panose="020B0604020202020204" pitchFamily="34" charset="0"/>
                          <a:cs typeface="Arial" panose="020B0604020202020204" pitchFamily="34" charset="0"/>
                        </a:rPr>
                        <a:t>L-leucine</a:t>
                      </a:r>
                      <a:r>
                        <a:rPr lang="en-US" sz="1200" u="none" strike="noStrike" dirty="0">
                          <a:effectLst/>
                          <a:latin typeface="Arial" panose="020B0604020202020204" pitchFamily="34" charset="0"/>
                          <a:cs typeface="Arial" panose="020B0604020202020204" pitchFamily="34" charset="0"/>
                        </a:rPr>
                        <a:t> [extracellular]  &lt;=&gt; H+ [cytoplasm] + L-leucine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4059278400"/>
                  </a:ext>
                </a:extLst>
              </a:tr>
            </a:tbl>
          </a:graphicData>
        </a:graphic>
      </p:graphicFrame>
      <p:sp>
        <p:nvSpPr>
          <p:cNvPr id="5" name="TextBox 4">
            <a:extLst>
              <a:ext uri="{FF2B5EF4-FFF2-40B4-BE49-F238E27FC236}">
                <a16:creationId xmlns:a16="http://schemas.microsoft.com/office/drawing/2014/main" id="{D03DD288-71AB-B948-81C6-2EB9537333B4}"/>
              </a:ext>
            </a:extLst>
          </p:cNvPr>
          <p:cNvSpPr txBox="1"/>
          <p:nvPr/>
        </p:nvSpPr>
        <p:spPr>
          <a:xfrm>
            <a:off x="1436914" y="1650670"/>
            <a:ext cx="9179626" cy="369332"/>
          </a:xfrm>
          <a:prstGeom prst="rect">
            <a:avLst/>
          </a:prstGeom>
          <a:noFill/>
        </p:spPr>
        <p:txBody>
          <a:bodyPr wrap="square" rtlCol="0">
            <a:spAutoFit/>
          </a:bodyPr>
          <a:lstStyle/>
          <a:p>
            <a:r>
              <a:rPr lang="en-US" dirty="0"/>
              <a:t>Same as nitrogen, due to manual penalty </a:t>
            </a:r>
          </a:p>
        </p:txBody>
      </p:sp>
      <p:graphicFrame>
        <p:nvGraphicFramePr>
          <p:cNvPr id="6" name="Table 5">
            <a:extLst>
              <a:ext uri="{FF2B5EF4-FFF2-40B4-BE49-F238E27FC236}">
                <a16:creationId xmlns:a16="http://schemas.microsoft.com/office/drawing/2014/main" id="{F8E93890-9510-934C-9D99-B3E7D65E7E26}"/>
              </a:ext>
            </a:extLst>
          </p:cNvPr>
          <p:cNvGraphicFramePr>
            <a:graphicFrameLocks noGrp="1"/>
          </p:cNvGraphicFramePr>
          <p:nvPr>
            <p:extLst>
              <p:ext uri="{D42A27DB-BD31-4B8C-83A1-F6EECF244321}">
                <p14:modId xmlns:p14="http://schemas.microsoft.com/office/powerpoint/2010/main" val="635736088"/>
              </p:ext>
            </p:extLst>
          </p:nvPr>
        </p:nvGraphicFramePr>
        <p:xfrm>
          <a:off x="1313213" y="967311"/>
          <a:ext cx="10167256" cy="191095"/>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2393414695"/>
                    </a:ext>
                  </a:extLst>
                </a:gridCol>
                <a:gridCol w="2632768">
                  <a:extLst>
                    <a:ext uri="{9D8B030D-6E8A-4147-A177-3AD203B41FA5}">
                      <a16:colId xmlns:a16="http://schemas.microsoft.com/office/drawing/2014/main" val="3526051791"/>
                    </a:ext>
                  </a:extLst>
                </a:gridCol>
                <a:gridCol w="7053943">
                  <a:extLst>
                    <a:ext uri="{9D8B030D-6E8A-4147-A177-3AD203B41FA5}">
                      <a16:colId xmlns:a16="http://schemas.microsoft.com/office/drawing/2014/main" val="2990141861"/>
                    </a:ext>
                  </a:extLst>
                </a:gridCol>
              </a:tblGrid>
              <a:tr h="88618">
                <a:tc>
                  <a:txBody>
                    <a:bodyPr/>
                    <a:lstStyle/>
                    <a:p>
                      <a:pPr algn="l" fontAlgn="b"/>
                      <a:r>
                        <a:rPr lang="en-US" sz="1200" b="0" i="0" u="none" strike="noStrike" dirty="0">
                          <a:solidFill>
                            <a:srgbClr val="000000"/>
                          </a:solidFill>
                          <a:effectLst/>
                          <a:latin typeface="Arial" panose="020B0604020202020204" pitchFamily="34" charset="0"/>
                          <a:cs typeface="Arial" panose="020B0604020202020204" pitchFamily="34" charset="0"/>
                        </a:rPr>
                        <a:t>EX</a:t>
                      </a: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'r_1272'</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tc>
                  <a:txBody>
                    <a:bodyPr/>
                    <a:lstStyle/>
                    <a:p>
                      <a:pPr algn="l" fontAlgn="b"/>
                      <a:r>
                        <a:rPr lang="en-US" sz="1200" u="none" strike="noStrike" dirty="0">
                          <a:effectLst/>
                          <a:latin typeface="Arial" panose="020B0604020202020204" pitchFamily="34" charset="0"/>
                          <a:cs typeface="Arial" panose="020B0604020202020204" pitchFamily="34" charset="0"/>
                        </a:rPr>
                        <a:t>'H+ [extracellular] + </a:t>
                      </a:r>
                      <a:r>
                        <a:rPr lang="en-US" sz="1200" b="1" u="none" strike="noStrike" dirty="0">
                          <a:effectLst/>
                          <a:latin typeface="Arial" panose="020B0604020202020204" pitchFamily="34" charset="0"/>
                          <a:cs typeface="Arial" panose="020B0604020202020204" pitchFamily="34" charset="0"/>
                        </a:rPr>
                        <a:t>uracil</a:t>
                      </a:r>
                      <a:r>
                        <a:rPr lang="en-US" sz="1200" u="none" strike="noStrike" dirty="0">
                          <a:effectLst/>
                          <a:latin typeface="Arial" panose="020B0604020202020204" pitchFamily="34" charset="0"/>
                          <a:cs typeface="Arial" panose="020B0604020202020204" pitchFamily="34" charset="0"/>
                        </a:rPr>
                        <a:t> [extracellular]  -&gt; H+ [cytoplasm] + uracil [cytoplasm]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8215" marR="8215" marT="8215" marB="0" anchor="b"/>
                </a:tc>
                <a:extLst>
                  <a:ext uri="{0D108BD9-81ED-4DB2-BD59-A6C34878D82A}">
                    <a16:rowId xmlns:a16="http://schemas.microsoft.com/office/drawing/2014/main" val="3152499101"/>
                  </a:ext>
                </a:extLst>
              </a:tr>
            </a:tbl>
          </a:graphicData>
        </a:graphic>
      </p:graphicFrame>
    </p:spTree>
    <p:extLst>
      <p:ext uri="{BB962C8B-B14F-4D97-AF65-F5344CB8AC3E}">
        <p14:creationId xmlns:p14="http://schemas.microsoft.com/office/powerpoint/2010/main" val="623299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0702-1CDA-4147-8EE3-FCAAE5381C2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FF82AAD6-4E14-4D45-B98C-F5B643163474}"/>
              </a:ext>
            </a:extLst>
          </p:cNvPr>
          <p:cNvGraphicFramePr>
            <a:graphicFrameLocks noGrp="1"/>
          </p:cNvGraphicFramePr>
          <p:nvPr>
            <p:ph idx="1"/>
            <p:extLst>
              <p:ext uri="{D42A27DB-BD31-4B8C-83A1-F6EECF244321}">
                <p14:modId xmlns:p14="http://schemas.microsoft.com/office/powerpoint/2010/main" val="2787071753"/>
              </p:ext>
            </p:extLst>
          </p:nvPr>
        </p:nvGraphicFramePr>
        <p:xfrm>
          <a:off x="838200" y="679997"/>
          <a:ext cx="10167256" cy="192405"/>
        </p:xfrm>
        <a:graphic>
          <a:graphicData uri="http://schemas.openxmlformats.org/drawingml/2006/table">
            <a:tbl>
              <a:tblPr>
                <a:tableStyleId>{5C22544A-7EE6-4342-B048-85BDC9FD1C3A}</a:tableStyleId>
              </a:tblPr>
              <a:tblGrid>
                <a:gridCol w="480545">
                  <a:extLst>
                    <a:ext uri="{9D8B030D-6E8A-4147-A177-3AD203B41FA5}">
                      <a16:colId xmlns:a16="http://schemas.microsoft.com/office/drawing/2014/main" val="3400820057"/>
                    </a:ext>
                  </a:extLst>
                </a:gridCol>
                <a:gridCol w="2632768">
                  <a:extLst>
                    <a:ext uri="{9D8B030D-6E8A-4147-A177-3AD203B41FA5}">
                      <a16:colId xmlns:a16="http://schemas.microsoft.com/office/drawing/2014/main" val="494578418"/>
                    </a:ext>
                  </a:extLst>
                </a:gridCol>
                <a:gridCol w="7053943">
                  <a:extLst>
                    <a:ext uri="{9D8B030D-6E8A-4147-A177-3AD203B41FA5}">
                      <a16:colId xmlns:a16="http://schemas.microsoft.com/office/drawing/2014/main" val="2556513396"/>
                    </a:ext>
                  </a:extLst>
                </a:gridCol>
              </a:tblGrid>
              <a:tr h="66680">
                <a:tc>
                  <a:txBody>
                    <a:bodyPr/>
                    <a:lstStyle/>
                    <a:p>
                      <a:pPr algn="l" fontAlgn="b"/>
                      <a:r>
                        <a:rPr lang="en-US" sz="1200" b="0" i="0" u="none" strike="noStrike" dirty="0">
                          <a:solidFill>
                            <a:srgbClr val="000000"/>
                          </a:solidFill>
                          <a:effectLst/>
                          <a:latin typeface="Calibri" panose="020F0502020204030204" pitchFamily="34" charset="0"/>
                        </a:rPr>
                        <a:t>EX</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'r_1166'</a:t>
                      </a:r>
                    </a:p>
                  </a:txBody>
                  <a:tcPr marL="9525" marR="9525" marT="9525" marB="0" anchor="b"/>
                </a:tc>
                <a:tc>
                  <a:txBody>
                    <a:bodyPr/>
                    <a:lstStyle/>
                    <a:p>
                      <a:pPr algn="l" fontAlgn="b"/>
                      <a:r>
                        <a:rPr lang="en-US" sz="1200" b="1" i="0" u="none" strike="noStrike" dirty="0">
                          <a:solidFill>
                            <a:srgbClr val="000000"/>
                          </a:solidFill>
                          <a:effectLst/>
                          <a:latin typeface="Calibri" panose="020F0502020204030204" pitchFamily="34" charset="0"/>
                        </a:rPr>
                        <a:t>D-glucose</a:t>
                      </a:r>
                      <a:r>
                        <a:rPr lang="en-US" sz="1200" b="0" i="0" u="none" strike="noStrike" dirty="0">
                          <a:solidFill>
                            <a:srgbClr val="000000"/>
                          </a:solidFill>
                          <a:effectLst/>
                          <a:latin typeface="Calibri" panose="020F0502020204030204" pitchFamily="34" charset="0"/>
                        </a:rPr>
                        <a:t> [extracellular]  -&gt; D-glucose [cytoplasm] '</a:t>
                      </a:r>
                    </a:p>
                  </a:txBody>
                  <a:tcPr marL="9525" marR="9525" marT="9525" marB="0" anchor="b"/>
                </a:tc>
                <a:extLst>
                  <a:ext uri="{0D108BD9-81ED-4DB2-BD59-A6C34878D82A}">
                    <a16:rowId xmlns:a16="http://schemas.microsoft.com/office/drawing/2014/main" val="1737178758"/>
                  </a:ext>
                </a:extLst>
              </a:tr>
            </a:tbl>
          </a:graphicData>
        </a:graphic>
      </p:graphicFrame>
      <p:pic>
        <p:nvPicPr>
          <p:cNvPr id="5" name="Picture 4">
            <a:extLst>
              <a:ext uri="{FF2B5EF4-FFF2-40B4-BE49-F238E27FC236}">
                <a16:creationId xmlns:a16="http://schemas.microsoft.com/office/drawing/2014/main" id="{762CAAC7-CEC4-0749-A58E-72AB104F8E49}"/>
              </a:ext>
            </a:extLst>
          </p:cNvPr>
          <p:cNvPicPr>
            <a:picLocks noChangeAspect="1"/>
          </p:cNvPicPr>
          <p:nvPr/>
        </p:nvPicPr>
        <p:blipFill>
          <a:blip r:embed="rId2"/>
          <a:stretch>
            <a:fillRect/>
          </a:stretch>
        </p:blipFill>
        <p:spPr>
          <a:xfrm>
            <a:off x="526830" y="1254892"/>
            <a:ext cx="4980590" cy="3957446"/>
          </a:xfrm>
          <a:prstGeom prst="rect">
            <a:avLst/>
          </a:prstGeom>
        </p:spPr>
      </p:pic>
      <p:pic>
        <p:nvPicPr>
          <p:cNvPr id="6" name="Picture 5">
            <a:extLst>
              <a:ext uri="{FF2B5EF4-FFF2-40B4-BE49-F238E27FC236}">
                <a16:creationId xmlns:a16="http://schemas.microsoft.com/office/drawing/2014/main" id="{6B0F90E4-6F09-9F4B-9274-74FE7C1A72FB}"/>
              </a:ext>
            </a:extLst>
          </p:cNvPr>
          <p:cNvPicPr>
            <a:picLocks noChangeAspect="1"/>
          </p:cNvPicPr>
          <p:nvPr/>
        </p:nvPicPr>
        <p:blipFill>
          <a:blip r:embed="rId3"/>
          <a:stretch>
            <a:fillRect/>
          </a:stretch>
        </p:blipFill>
        <p:spPr>
          <a:xfrm>
            <a:off x="5921827" y="1254891"/>
            <a:ext cx="5271689" cy="3988319"/>
          </a:xfrm>
          <a:prstGeom prst="rect">
            <a:avLst/>
          </a:prstGeom>
        </p:spPr>
      </p:pic>
      <p:sp>
        <p:nvSpPr>
          <p:cNvPr id="7" name="TextBox 6">
            <a:extLst>
              <a:ext uri="{FF2B5EF4-FFF2-40B4-BE49-F238E27FC236}">
                <a16:creationId xmlns:a16="http://schemas.microsoft.com/office/drawing/2014/main" id="{B5335CB3-1D56-D342-9161-48155446BA4D}"/>
              </a:ext>
            </a:extLst>
          </p:cNvPr>
          <p:cNvSpPr txBox="1"/>
          <p:nvPr/>
        </p:nvSpPr>
        <p:spPr>
          <a:xfrm>
            <a:off x="323193" y="5306218"/>
            <a:ext cx="11721662" cy="1477328"/>
          </a:xfrm>
          <a:prstGeom prst="rect">
            <a:avLst/>
          </a:prstGeom>
          <a:noFill/>
        </p:spPr>
        <p:txBody>
          <a:bodyPr wrap="square" rtlCol="0">
            <a:spAutoFit/>
          </a:bodyPr>
          <a:lstStyle/>
          <a:p>
            <a:r>
              <a:rPr lang="en-US" dirty="0"/>
              <a:t>The glucose transporter expression predicts the L0-05; the manual penalty corrects the FP for all C-limiting conditions; the expression of r_4235 may minorly contributes to the rest of predictive power;</a:t>
            </a:r>
          </a:p>
          <a:p>
            <a:r>
              <a:rPr lang="en-US" dirty="0"/>
              <a:t>Note that, for glucose transporter FP, the </a:t>
            </a:r>
            <a:r>
              <a:rPr lang="en-US" dirty="0" err="1"/>
              <a:t>dOrder</a:t>
            </a:r>
            <a:r>
              <a:rPr lang="en-US" dirty="0"/>
              <a:t> =0 predicts best, which integrates more gene expression in glycolysis pathway and may also be an interesting example</a:t>
            </a:r>
          </a:p>
          <a:p>
            <a:r>
              <a:rPr lang="en-US" dirty="0"/>
              <a:t>(in weighted distance + exponential decay FPA, only glucose transporter itself and r_</a:t>
            </a:r>
            <a:r>
              <a:rPr lang="en-US"/>
              <a:t>4235 contributes to FPA)</a:t>
            </a:r>
            <a:endParaRPr lang="en-US" dirty="0"/>
          </a:p>
        </p:txBody>
      </p:sp>
      <p:sp>
        <p:nvSpPr>
          <p:cNvPr id="8" name="Oval 7">
            <a:extLst>
              <a:ext uri="{FF2B5EF4-FFF2-40B4-BE49-F238E27FC236}">
                <a16:creationId xmlns:a16="http://schemas.microsoft.com/office/drawing/2014/main" id="{3DFEFEA7-DD0F-534E-BCF3-BBB801950839}"/>
              </a:ext>
            </a:extLst>
          </p:cNvPr>
          <p:cNvSpPr/>
          <p:nvPr/>
        </p:nvSpPr>
        <p:spPr>
          <a:xfrm>
            <a:off x="3731172" y="1690688"/>
            <a:ext cx="662152" cy="7582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9A96D3-141C-474A-A615-13A6BC2A8E37}"/>
              </a:ext>
            </a:extLst>
          </p:cNvPr>
          <p:cNvSpPr/>
          <p:nvPr/>
        </p:nvSpPr>
        <p:spPr>
          <a:xfrm>
            <a:off x="10086551" y="2069799"/>
            <a:ext cx="662152" cy="7582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29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4E273-EE35-3047-B3B3-6038CB31C931}"/>
              </a:ext>
            </a:extLst>
          </p:cNvPr>
          <p:cNvPicPr>
            <a:picLocks noChangeAspect="1"/>
          </p:cNvPicPr>
          <p:nvPr/>
        </p:nvPicPr>
        <p:blipFill>
          <a:blip r:embed="rId3"/>
          <a:stretch>
            <a:fillRect/>
          </a:stretch>
        </p:blipFill>
        <p:spPr>
          <a:xfrm>
            <a:off x="130355" y="188799"/>
            <a:ext cx="4014107" cy="6480401"/>
          </a:xfrm>
          <a:prstGeom prst="rect">
            <a:avLst/>
          </a:prstGeom>
        </p:spPr>
      </p:pic>
      <p:sp>
        <p:nvSpPr>
          <p:cNvPr id="5" name="TextBox 4">
            <a:extLst>
              <a:ext uri="{FF2B5EF4-FFF2-40B4-BE49-F238E27FC236}">
                <a16:creationId xmlns:a16="http://schemas.microsoft.com/office/drawing/2014/main" id="{A9E1E70E-1804-1F40-9E17-67536C94C0D2}"/>
              </a:ext>
            </a:extLst>
          </p:cNvPr>
          <p:cNvSpPr txBox="1"/>
          <p:nvPr/>
        </p:nvSpPr>
        <p:spPr>
          <a:xfrm>
            <a:off x="1386764" y="300901"/>
            <a:ext cx="1286540" cy="307777"/>
          </a:xfrm>
          <a:prstGeom prst="rect">
            <a:avLst/>
          </a:prstGeom>
          <a:solidFill>
            <a:schemeClr val="bg1"/>
          </a:solidFill>
        </p:spPr>
        <p:txBody>
          <a:bodyPr wrap="square" rtlCol="0">
            <a:spAutoFit/>
          </a:bodyPr>
          <a:lstStyle/>
          <a:p>
            <a:pPr algn="ctr"/>
            <a:r>
              <a:rPr lang="en-US" sz="1400" dirty="0" err="1">
                <a:latin typeface="Arial" panose="020B0604020202020204" pitchFamily="34" charset="0"/>
                <a:cs typeface="Arial" panose="020B0604020202020204" pitchFamily="34" charset="0"/>
              </a:rPr>
              <a:t>akg</a:t>
            </a:r>
            <a:endParaRPr lang="en-US" sz="1400" dirty="0">
              <a:latin typeface="Arial" panose="020B0604020202020204" pitchFamily="34" charset="0"/>
              <a:cs typeface="Arial" panose="020B0604020202020204" pitchFamily="34" charset="0"/>
            </a:endParaRPr>
          </a:p>
        </p:txBody>
      </p:sp>
      <p:sp>
        <p:nvSpPr>
          <p:cNvPr id="6" name="5-Point Star 5">
            <a:extLst>
              <a:ext uri="{FF2B5EF4-FFF2-40B4-BE49-F238E27FC236}">
                <a16:creationId xmlns:a16="http://schemas.microsoft.com/office/drawing/2014/main" id="{6B9350E5-B9A9-3043-A4F5-47D31133EE99}"/>
              </a:ext>
            </a:extLst>
          </p:cNvPr>
          <p:cNvSpPr/>
          <p:nvPr/>
        </p:nvSpPr>
        <p:spPr>
          <a:xfrm>
            <a:off x="1601447" y="531986"/>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7" name="5-Point Star 6">
            <a:extLst>
              <a:ext uri="{FF2B5EF4-FFF2-40B4-BE49-F238E27FC236}">
                <a16:creationId xmlns:a16="http://schemas.microsoft.com/office/drawing/2014/main" id="{5F2E18B6-2BFE-FD4A-ACA4-252AF04611B8}"/>
              </a:ext>
            </a:extLst>
          </p:cNvPr>
          <p:cNvSpPr/>
          <p:nvPr/>
        </p:nvSpPr>
        <p:spPr>
          <a:xfrm>
            <a:off x="2355533" y="4322072"/>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8" name="5-Point Star 7">
            <a:extLst>
              <a:ext uri="{FF2B5EF4-FFF2-40B4-BE49-F238E27FC236}">
                <a16:creationId xmlns:a16="http://schemas.microsoft.com/office/drawing/2014/main" id="{1DE7B135-6360-9340-A53B-ED8C55D66939}"/>
              </a:ext>
            </a:extLst>
          </p:cNvPr>
          <p:cNvSpPr/>
          <p:nvPr/>
        </p:nvSpPr>
        <p:spPr>
          <a:xfrm>
            <a:off x="1819637" y="1028558"/>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9" name="5-Point Star 8">
            <a:extLst>
              <a:ext uri="{FF2B5EF4-FFF2-40B4-BE49-F238E27FC236}">
                <a16:creationId xmlns:a16="http://schemas.microsoft.com/office/drawing/2014/main" id="{C5075CE4-E8DE-8449-89BA-1F6A75126598}"/>
              </a:ext>
            </a:extLst>
          </p:cNvPr>
          <p:cNvSpPr/>
          <p:nvPr/>
        </p:nvSpPr>
        <p:spPr>
          <a:xfrm>
            <a:off x="2037762" y="531986"/>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0" name="5-Point Star 9">
            <a:extLst>
              <a:ext uri="{FF2B5EF4-FFF2-40B4-BE49-F238E27FC236}">
                <a16:creationId xmlns:a16="http://schemas.microsoft.com/office/drawing/2014/main" id="{CC350B3C-1153-4746-A01F-B726A7948D3E}"/>
              </a:ext>
            </a:extLst>
          </p:cNvPr>
          <p:cNvSpPr/>
          <p:nvPr/>
        </p:nvSpPr>
        <p:spPr>
          <a:xfrm>
            <a:off x="1442561" y="5867337"/>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1" name="5-Point Star 10">
            <a:extLst>
              <a:ext uri="{FF2B5EF4-FFF2-40B4-BE49-F238E27FC236}">
                <a16:creationId xmlns:a16="http://schemas.microsoft.com/office/drawing/2014/main" id="{478C85A4-C069-7D44-A59D-298BBD51AACB}"/>
              </a:ext>
            </a:extLst>
          </p:cNvPr>
          <p:cNvSpPr/>
          <p:nvPr/>
        </p:nvSpPr>
        <p:spPr>
          <a:xfrm>
            <a:off x="1424112" y="5224359"/>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C67F469-BA22-0F41-A380-F31C29EF0B99}"/>
              </a:ext>
            </a:extLst>
          </p:cNvPr>
          <p:cNvPicPr>
            <a:picLocks noChangeAspect="1"/>
          </p:cNvPicPr>
          <p:nvPr/>
        </p:nvPicPr>
        <p:blipFill>
          <a:blip r:embed="rId3"/>
          <a:stretch>
            <a:fillRect/>
          </a:stretch>
        </p:blipFill>
        <p:spPr>
          <a:xfrm>
            <a:off x="4802939" y="188799"/>
            <a:ext cx="4014107" cy="6480401"/>
          </a:xfrm>
          <a:prstGeom prst="rect">
            <a:avLst/>
          </a:prstGeom>
        </p:spPr>
      </p:pic>
      <p:sp>
        <p:nvSpPr>
          <p:cNvPr id="15" name="TextBox 14">
            <a:extLst>
              <a:ext uri="{FF2B5EF4-FFF2-40B4-BE49-F238E27FC236}">
                <a16:creationId xmlns:a16="http://schemas.microsoft.com/office/drawing/2014/main" id="{9A4450CE-3E57-4A46-B3A9-3A33D3571F6F}"/>
              </a:ext>
            </a:extLst>
          </p:cNvPr>
          <p:cNvSpPr txBox="1"/>
          <p:nvPr/>
        </p:nvSpPr>
        <p:spPr>
          <a:xfrm>
            <a:off x="5996601" y="301626"/>
            <a:ext cx="1286540" cy="369332"/>
          </a:xfrm>
          <a:prstGeom prst="rect">
            <a:avLst/>
          </a:prstGeom>
          <a:solidFill>
            <a:schemeClr val="bg1"/>
          </a:solidFill>
        </p:spPr>
        <p:txBody>
          <a:bodyPr wrap="square" rtlCol="0">
            <a:spAutoFit/>
          </a:bodyPr>
          <a:lstStyle/>
          <a:p>
            <a:pPr algn="ctr"/>
            <a:r>
              <a:rPr lang="en-US" dirty="0" err="1"/>
              <a:t>akg</a:t>
            </a:r>
            <a:endParaRPr lang="en-US" dirty="0"/>
          </a:p>
        </p:txBody>
      </p:sp>
      <p:sp>
        <p:nvSpPr>
          <p:cNvPr id="16" name="5-Point Star 15">
            <a:extLst>
              <a:ext uri="{FF2B5EF4-FFF2-40B4-BE49-F238E27FC236}">
                <a16:creationId xmlns:a16="http://schemas.microsoft.com/office/drawing/2014/main" id="{36AE1EFE-3D02-6942-991F-52CCAF560A55}"/>
              </a:ext>
            </a:extLst>
          </p:cNvPr>
          <p:cNvSpPr/>
          <p:nvPr/>
        </p:nvSpPr>
        <p:spPr>
          <a:xfrm>
            <a:off x="6274031" y="531986"/>
            <a:ext cx="317771" cy="317771"/>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 name="5-Point Star 16">
            <a:extLst>
              <a:ext uri="{FF2B5EF4-FFF2-40B4-BE49-F238E27FC236}">
                <a16:creationId xmlns:a16="http://schemas.microsoft.com/office/drawing/2014/main" id="{19454CC3-FC93-6047-A099-08C431BA4655}"/>
              </a:ext>
            </a:extLst>
          </p:cNvPr>
          <p:cNvSpPr/>
          <p:nvPr/>
        </p:nvSpPr>
        <p:spPr>
          <a:xfrm>
            <a:off x="7028117" y="4322072"/>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FDB15DD0-7CAC-334A-9334-45BAD45C2732}"/>
              </a:ext>
            </a:extLst>
          </p:cNvPr>
          <p:cNvSpPr/>
          <p:nvPr/>
        </p:nvSpPr>
        <p:spPr>
          <a:xfrm>
            <a:off x="6492221" y="1028558"/>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20135E8B-1056-B341-8D6E-AE4353427129}"/>
              </a:ext>
            </a:extLst>
          </p:cNvPr>
          <p:cNvSpPr/>
          <p:nvPr/>
        </p:nvSpPr>
        <p:spPr>
          <a:xfrm>
            <a:off x="6710346" y="531986"/>
            <a:ext cx="317771" cy="317771"/>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 name="5-Point Star 19">
            <a:extLst>
              <a:ext uri="{FF2B5EF4-FFF2-40B4-BE49-F238E27FC236}">
                <a16:creationId xmlns:a16="http://schemas.microsoft.com/office/drawing/2014/main" id="{90907C55-33FA-D94A-98B4-8D36CC188CDB}"/>
              </a:ext>
            </a:extLst>
          </p:cNvPr>
          <p:cNvSpPr/>
          <p:nvPr/>
        </p:nvSpPr>
        <p:spPr>
          <a:xfrm>
            <a:off x="6115145" y="5867337"/>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C0A6E7AD-C641-E44A-A1F0-67D797923F8D}"/>
              </a:ext>
            </a:extLst>
          </p:cNvPr>
          <p:cNvSpPr/>
          <p:nvPr/>
        </p:nvSpPr>
        <p:spPr>
          <a:xfrm>
            <a:off x="6096696" y="5224359"/>
            <a:ext cx="317771" cy="317771"/>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a:extLst>
              <a:ext uri="{FF2B5EF4-FFF2-40B4-BE49-F238E27FC236}">
                <a16:creationId xmlns:a16="http://schemas.microsoft.com/office/drawing/2014/main" id="{E473B797-45F5-2A49-9129-093B6C5B3562}"/>
              </a:ext>
            </a:extLst>
          </p:cNvPr>
          <p:cNvSpPr/>
          <p:nvPr/>
        </p:nvSpPr>
        <p:spPr>
          <a:xfrm>
            <a:off x="8328706" y="93772"/>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F502328-6F6D-8440-9823-C3C1CA171CD2}"/>
              </a:ext>
            </a:extLst>
          </p:cNvPr>
          <p:cNvSpPr txBox="1"/>
          <p:nvPr/>
        </p:nvSpPr>
        <p:spPr>
          <a:xfrm>
            <a:off x="8584581" y="166681"/>
            <a:ext cx="5751407"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 significant correlation</a:t>
            </a:r>
          </a:p>
        </p:txBody>
      </p:sp>
      <p:sp>
        <p:nvSpPr>
          <p:cNvPr id="30" name="TextBox 29">
            <a:extLst>
              <a:ext uri="{FF2B5EF4-FFF2-40B4-BE49-F238E27FC236}">
                <a16:creationId xmlns:a16="http://schemas.microsoft.com/office/drawing/2014/main" id="{A3BBE602-2999-D744-9704-D36BE25465D9}"/>
              </a:ext>
            </a:extLst>
          </p:cNvPr>
          <p:cNvSpPr txBox="1"/>
          <p:nvPr/>
        </p:nvSpPr>
        <p:spPr>
          <a:xfrm>
            <a:off x="8584581" y="521209"/>
            <a:ext cx="575140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 (new) significant correlation in relative-relative comparison</a:t>
            </a:r>
          </a:p>
        </p:txBody>
      </p:sp>
      <p:sp>
        <p:nvSpPr>
          <p:cNvPr id="31" name="TextBox 30">
            <a:extLst>
              <a:ext uri="{FF2B5EF4-FFF2-40B4-BE49-F238E27FC236}">
                <a16:creationId xmlns:a16="http://schemas.microsoft.com/office/drawing/2014/main" id="{D404954D-F137-954C-94EB-97F0779BE585}"/>
              </a:ext>
            </a:extLst>
          </p:cNvPr>
          <p:cNvSpPr txBox="1"/>
          <p:nvPr/>
        </p:nvSpPr>
        <p:spPr>
          <a:xfrm>
            <a:off x="8584581" y="905447"/>
            <a:ext cx="5751407"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 significant in raw-raw but not significant in relative-relative</a:t>
            </a:r>
          </a:p>
        </p:txBody>
      </p:sp>
      <p:sp>
        <p:nvSpPr>
          <p:cNvPr id="32" name="5-Point Star 31">
            <a:extLst>
              <a:ext uri="{FF2B5EF4-FFF2-40B4-BE49-F238E27FC236}">
                <a16:creationId xmlns:a16="http://schemas.microsoft.com/office/drawing/2014/main" id="{58122A4B-2923-3140-9702-483D5E820E19}"/>
              </a:ext>
            </a:extLst>
          </p:cNvPr>
          <p:cNvSpPr/>
          <p:nvPr/>
        </p:nvSpPr>
        <p:spPr>
          <a:xfrm>
            <a:off x="8328706" y="537919"/>
            <a:ext cx="255875" cy="255875"/>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3" name="5-Point Star 32">
            <a:extLst>
              <a:ext uri="{FF2B5EF4-FFF2-40B4-BE49-F238E27FC236}">
                <a16:creationId xmlns:a16="http://schemas.microsoft.com/office/drawing/2014/main" id="{C528828F-0312-A74D-B367-45DCCFB7AEAB}"/>
              </a:ext>
            </a:extLst>
          </p:cNvPr>
          <p:cNvSpPr/>
          <p:nvPr/>
        </p:nvSpPr>
        <p:spPr>
          <a:xfrm>
            <a:off x="8334881" y="931397"/>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1BE56232-7AC7-9E41-B250-12F3820D0074}"/>
              </a:ext>
            </a:extLst>
          </p:cNvPr>
          <p:cNvSpPr/>
          <p:nvPr/>
        </p:nvSpPr>
        <p:spPr>
          <a:xfrm>
            <a:off x="367412" y="2161571"/>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35" name="Rectangle 34">
            <a:extLst>
              <a:ext uri="{FF2B5EF4-FFF2-40B4-BE49-F238E27FC236}">
                <a16:creationId xmlns:a16="http://schemas.microsoft.com/office/drawing/2014/main" id="{AFC56963-4545-854C-87DF-16B2D6A9D57A}"/>
              </a:ext>
            </a:extLst>
          </p:cNvPr>
          <p:cNvSpPr/>
          <p:nvPr/>
        </p:nvSpPr>
        <p:spPr>
          <a:xfrm>
            <a:off x="4102685" y="1852873"/>
            <a:ext cx="1893916" cy="276999"/>
          </a:xfrm>
          <a:prstGeom prst="rect">
            <a:avLst/>
          </a:prstGeom>
        </p:spPr>
        <p:txBody>
          <a:bodyPr wrap="none">
            <a:spAutoFit/>
          </a:bodyPr>
          <a:lstStyle/>
          <a:p>
            <a:r>
              <a:rPr lang="en-US" sz="1200" b="1" dirty="0"/>
              <a:t>L-glutamic 5-semialdehyde</a:t>
            </a:r>
          </a:p>
        </p:txBody>
      </p:sp>
      <p:pic>
        <p:nvPicPr>
          <p:cNvPr id="36" name="Picture 35">
            <a:extLst>
              <a:ext uri="{FF2B5EF4-FFF2-40B4-BE49-F238E27FC236}">
                <a16:creationId xmlns:a16="http://schemas.microsoft.com/office/drawing/2014/main" id="{1261F010-7D4F-784B-94EF-272A7DB594C8}"/>
              </a:ext>
            </a:extLst>
          </p:cNvPr>
          <p:cNvPicPr>
            <a:picLocks noChangeAspect="1"/>
          </p:cNvPicPr>
          <p:nvPr/>
        </p:nvPicPr>
        <p:blipFill>
          <a:blip r:embed="rId4"/>
          <a:stretch>
            <a:fillRect/>
          </a:stretch>
        </p:blipFill>
        <p:spPr>
          <a:xfrm>
            <a:off x="6988847" y="903170"/>
            <a:ext cx="895700" cy="723450"/>
          </a:xfrm>
          <a:prstGeom prst="rect">
            <a:avLst/>
          </a:prstGeom>
        </p:spPr>
      </p:pic>
      <p:pic>
        <p:nvPicPr>
          <p:cNvPr id="37" name="Picture 36">
            <a:extLst>
              <a:ext uri="{FF2B5EF4-FFF2-40B4-BE49-F238E27FC236}">
                <a16:creationId xmlns:a16="http://schemas.microsoft.com/office/drawing/2014/main" id="{5D27755B-41AE-D547-99DB-DE1547265246}"/>
              </a:ext>
            </a:extLst>
          </p:cNvPr>
          <p:cNvPicPr>
            <a:picLocks noChangeAspect="1"/>
          </p:cNvPicPr>
          <p:nvPr/>
        </p:nvPicPr>
        <p:blipFill>
          <a:blip r:embed="rId5"/>
          <a:stretch>
            <a:fillRect/>
          </a:stretch>
        </p:blipFill>
        <p:spPr>
          <a:xfrm>
            <a:off x="2269921" y="931397"/>
            <a:ext cx="806766" cy="635328"/>
          </a:xfrm>
          <a:prstGeom prst="rect">
            <a:avLst/>
          </a:prstGeom>
        </p:spPr>
      </p:pic>
      <p:pic>
        <p:nvPicPr>
          <p:cNvPr id="38" name="Picture 37">
            <a:extLst>
              <a:ext uri="{FF2B5EF4-FFF2-40B4-BE49-F238E27FC236}">
                <a16:creationId xmlns:a16="http://schemas.microsoft.com/office/drawing/2014/main" id="{13954C9B-8AFB-684C-BB6F-31D6886F10EC}"/>
              </a:ext>
            </a:extLst>
          </p:cNvPr>
          <p:cNvPicPr>
            <a:picLocks noChangeAspect="1"/>
          </p:cNvPicPr>
          <p:nvPr/>
        </p:nvPicPr>
        <p:blipFill>
          <a:blip r:embed="rId6"/>
          <a:stretch>
            <a:fillRect/>
          </a:stretch>
        </p:blipFill>
        <p:spPr>
          <a:xfrm>
            <a:off x="7495796" y="4130419"/>
            <a:ext cx="936929" cy="723451"/>
          </a:xfrm>
          <a:prstGeom prst="rect">
            <a:avLst/>
          </a:prstGeom>
        </p:spPr>
      </p:pic>
      <p:pic>
        <p:nvPicPr>
          <p:cNvPr id="39" name="Picture 38">
            <a:extLst>
              <a:ext uri="{FF2B5EF4-FFF2-40B4-BE49-F238E27FC236}">
                <a16:creationId xmlns:a16="http://schemas.microsoft.com/office/drawing/2014/main" id="{88AE6960-267F-974C-8035-CF95190BEF5A}"/>
              </a:ext>
            </a:extLst>
          </p:cNvPr>
          <p:cNvPicPr>
            <a:picLocks noChangeAspect="1"/>
          </p:cNvPicPr>
          <p:nvPr/>
        </p:nvPicPr>
        <p:blipFill>
          <a:blip r:embed="rId7"/>
          <a:stretch>
            <a:fillRect/>
          </a:stretch>
        </p:blipFill>
        <p:spPr>
          <a:xfrm>
            <a:off x="2714330" y="4218542"/>
            <a:ext cx="816363" cy="635328"/>
          </a:xfrm>
          <a:prstGeom prst="rect">
            <a:avLst/>
          </a:prstGeom>
        </p:spPr>
      </p:pic>
      <p:pic>
        <p:nvPicPr>
          <p:cNvPr id="40" name="Picture 39">
            <a:extLst>
              <a:ext uri="{FF2B5EF4-FFF2-40B4-BE49-F238E27FC236}">
                <a16:creationId xmlns:a16="http://schemas.microsoft.com/office/drawing/2014/main" id="{2CCFD11E-290B-6248-A3F0-A7A97B1003F1}"/>
              </a:ext>
            </a:extLst>
          </p:cNvPr>
          <p:cNvPicPr>
            <a:picLocks noChangeAspect="1"/>
          </p:cNvPicPr>
          <p:nvPr/>
        </p:nvPicPr>
        <p:blipFill>
          <a:blip r:embed="rId8"/>
          <a:stretch>
            <a:fillRect/>
          </a:stretch>
        </p:blipFill>
        <p:spPr>
          <a:xfrm>
            <a:off x="6609569" y="5867337"/>
            <a:ext cx="942443" cy="723452"/>
          </a:xfrm>
          <a:prstGeom prst="rect">
            <a:avLst/>
          </a:prstGeom>
        </p:spPr>
      </p:pic>
      <p:pic>
        <p:nvPicPr>
          <p:cNvPr id="41" name="Picture 40">
            <a:extLst>
              <a:ext uri="{FF2B5EF4-FFF2-40B4-BE49-F238E27FC236}">
                <a16:creationId xmlns:a16="http://schemas.microsoft.com/office/drawing/2014/main" id="{18D1EFC0-887F-7648-B3EF-6DED3EB616A9}"/>
              </a:ext>
            </a:extLst>
          </p:cNvPr>
          <p:cNvPicPr>
            <a:picLocks noChangeAspect="1"/>
          </p:cNvPicPr>
          <p:nvPr/>
        </p:nvPicPr>
        <p:blipFill>
          <a:blip r:embed="rId9"/>
          <a:stretch>
            <a:fillRect/>
          </a:stretch>
        </p:blipFill>
        <p:spPr>
          <a:xfrm>
            <a:off x="1973953" y="5819468"/>
            <a:ext cx="922941" cy="706448"/>
          </a:xfrm>
          <a:prstGeom prst="rect">
            <a:avLst/>
          </a:prstGeom>
        </p:spPr>
      </p:pic>
      <p:pic>
        <p:nvPicPr>
          <p:cNvPr id="42" name="Picture 41">
            <a:extLst>
              <a:ext uri="{FF2B5EF4-FFF2-40B4-BE49-F238E27FC236}">
                <a16:creationId xmlns:a16="http://schemas.microsoft.com/office/drawing/2014/main" id="{178831A3-9171-6046-B8A5-6A1DB1EFBAAC}"/>
              </a:ext>
            </a:extLst>
          </p:cNvPr>
          <p:cNvPicPr>
            <a:picLocks noChangeAspect="1"/>
          </p:cNvPicPr>
          <p:nvPr/>
        </p:nvPicPr>
        <p:blipFill>
          <a:blip r:embed="rId10"/>
          <a:stretch>
            <a:fillRect/>
          </a:stretch>
        </p:blipFill>
        <p:spPr>
          <a:xfrm>
            <a:off x="6639871" y="5054981"/>
            <a:ext cx="855925" cy="691468"/>
          </a:xfrm>
          <a:prstGeom prst="rect">
            <a:avLst/>
          </a:prstGeom>
        </p:spPr>
      </p:pic>
      <p:pic>
        <p:nvPicPr>
          <p:cNvPr id="43" name="Picture 42">
            <a:extLst>
              <a:ext uri="{FF2B5EF4-FFF2-40B4-BE49-F238E27FC236}">
                <a16:creationId xmlns:a16="http://schemas.microsoft.com/office/drawing/2014/main" id="{2CE0437F-6741-8C43-AEAC-5BA2FE3D61EE}"/>
              </a:ext>
            </a:extLst>
          </p:cNvPr>
          <p:cNvPicPr>
            <a:picLocks noChangeAspect="1"/>
          </p:cNvPicPr>
          <p:nvPr/>
        </p:nvPicPr>
        <p:blipFill>
          <a:blip r:embed="rId11"/>
          <a:stretch>
            <a:fillRect/>
          </a:stretch>
        </p:blipFill>
        <p:spPr>
          <a:xfrm>
            <a:off x="2022290" y="5102500"/>
            <a:ext cx="825778" cy="637940"/>
          </a:xfrm>
          <a:prstGeom prst="rect">
            <a:avLst/>
          </a:prstGeom>
        </p:spPr>
      </p:pic>
      <p:pic>
        <p:nvPicPr>
          <p:cNvPr id="44" name="Picture 43">
            <a:extLst>
              <a:ext uri="{FF2B5EF4-FFF2-40B4-BE49-F238E27FC236}">
                <a16:creationId xmlns:a16="http://schemas.microsoft.com/office/drawing/2014/main" id="{ED87AB55-C9E5-B44C-B2EC-0ACE95A29988}"/>
              </a:ext>
            </a:extLst>
          </p:cNvPr>
          <p:cNvPicPr>
            <a:picLocks noChangeAspect="1"/>
          </p:cNvPicPr>
          <p:nvPr/>
        </p:nvPicPr>
        <p:blipFill>
          <a:blip r:embed="rId12"/>
          <a:stretch>
            <a:fillRect/>
          </a:stretch>
        </p:blipFill>
        <p:spPr>
          <a:xfrm>
            <a:off x="2340521" y="324392"/>
            <a:ext cx="736165" cy="594821"/>
          </a:xfrm>
          <a:prstGeom prst="rect">
            <a:avLst/>
          </a:prstGeom>
        </p:spPr>
      </p:pic>
      <p:pic>
        <p:nvPicPr>
          <p:cNvPr id="45" name="Picture 44">
            <a:extLst>
              <a:ext uri="{FF2B5EF4-FFF2-40B4-BE49-F238E27FC236}">
                <a16:creationId xmlns:a16="http://schemas.microsoft.com/office/drawing/2014/main" id="{6EFB28D0-CF80-344E-9152-C72CA2354854}"/>
              </a:ext>
            </a:extLst>
          </p:cNvPr>
          <p:cNvPicPr>
            <a:picLocks noChangeAspect="1"/>
          </p:cNvPicPr>
          <p:nvPr/>
        </p:nvPicPr>
        <p:blipFill>
          <a:blip r:embed="rId13"/>
          <a:stretch>
            <a:fillRect/>
          </a:stretch>
        </p:blipFill>
        <p:spPr>
          <a:xfrm>
            <a:off x="803036" y="324392"/>
            <a:ext cx="711944" cy="533237"/>
          </a:xfrm>
          <a:prstGeom prst="rect">
            <a:avLst/>
          </a:prstGeom>
        </p:spPr>
      </p:pic>
      <p:sp>
        <p:nvSpPr>
          <p:cNvPr id="46" name="Rectangle 45">
            <a:extLst>
              <a:ext uri="{FF2B5EF4-FFF2-40B4-BE49-F238E27FC236}">
                <a16:creationId xmlns:a16="http://schemas.microsoft.com/office/drawing/2014/main" id="{E9E56BFF-9B5B-E54F-A2B9-055704B5EB1B}"/>
              </a:ext>
            </a:extLst>
          </p:cNvPr>
          <p:cNvSpPr/>
          <p:nvPr/>
        </p:nvSpPr>
        <p:spPr>
          <a:xfrm>
            <a:off x="9475523" y="1501338"/>
            <a:ext cx="2595582"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Arginine biosynthesis</a:t>
            </a:r>
          </a:p>
        </p:txBody>
      </p:sp>
      <p:sp>
        <p:nvSpPr>
          <p:cNvPr id="47" name="Smiley Face 46">
            <a:extLst>
              <a:ext uri="{FF2B5EF4-FFF2-40B4-BE49-F238E27FC236}">
                <a16:creationId xmlns:a16="http://schemas.microsoft.com/office/drawing/2014/main" id="{178F4698-5421-1646-A2F9-B3EF48F6147F}"/>
              </a:ext>
            </a:extLst>
          </p:cNvPr>
          <p:cNvSpPr/>
          <p:nvPr/>
        </p:nvSpPr>
        <p:spPr>
          <a:xfrm>
            <a:off x="8334138" y="1257784"/>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CE8DDD0-0B39-404F-9E7F-E71DA5921F30}"/>
              </a:ext>
            </a:extLst>
          </p:cNvPr>
          <p:cNvSpPr txBox="1"/>
          <p:nvPr/>
        </p:nvSpPr>
        <p:spPr>
          <a:xfrm>
            <a:off x="8584581" y="1246695"/>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49" name="Smiley Face 48">
            <a:extLst>
              <a:ext uri="{FF2B5EF4-FFF2-40B4-BE49-F238E27FC236}">
                <a16:creationId xmlns:a16="http://schemas.microsoft.com/office/drawing/2014/main" id="{55D45AB4-9BEF-D245-B2DF-23F9175F9681}"/>
              </a:ext>
            </a:extLst>
          </p:cNvPr>
          <p:cNvSpPr/>
          <p:nvPr/>
        </p:nvSpPr>
        <p:spPr>
          <a:xfrm>
            <a:off x="6559549" y="1677797"/>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miley Face 49">
            <a:extLst>
              <a:ext uri="{FF2B5EF4-FFF2-40B4-BE49-F238E27FC236}">
                <a16:creationId xmlns:a16="http://schemas.microsoft.com/office/drawing/2014/main" id="{680BDEEA-25AD-0346-A683-EB9D2182E464}"/>
              </a:ext>
            </a:extLst>
          </p:cNvPr>
          <p:cNvSpPr/>
          <p:nvPr/>
        </p:nvSpPr>
        <p:spPr>
          <a:xfrm>
            <a:off x="6559548" y="2956729"/>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07291068-65B9-DB4D-BB63-54C4609AD338}"/>
              </a:ext>
            </a:extLst>
          </p:cNvPr>
          <p:cNvSpPr/>
          <p:nvPr/>
        </p:nvSpPr>
        <p:spPr>
          <a:xfrm>
            <a:off x="5996601" y="583118"/>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96FE6DC5-9056-C641-99BF-B4DB3AE3F3FC}"/>
              </a:ext>
            </a:extLst>
          </p:cNvPr>
          <p:cNvSpPr/>
          <p:nvPr/>
        </p:nvSpPr>
        <p:spPr>
          <a:xfrm>
            <a:off x="6573551" y="231726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6F609AC4-5186-2541-8169-8D407B678AB6}"/>
              </a:ext>
            </a:extLst>
          </p:cNvPr>
          <p:cNvCxnSpPr>
            <a:cxnSpLocks/>
          </p:cNvCxnSpPr>
          <p:nvPr/>
        </p:nvCxnSpPr>
        <p:spPr>
          <a:xfrm flipH="1">
            <a:off x="5536580" y="933477"/>
            <a:ext cx="836762" cy="313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9F00DF-D3B8-F549-9BC1-CAF31F025EA0}"/>
              </a:ext>
            </a:extLst>
          </p:cNvPr>
          <p:cNvSpPr/>
          <p:nvPr/>
        </p:nvSpPr>
        <p:spPr>
          <a:xfrm>
            <a:off x="4057750" y="1235904"/>
            <a:ext cx="2085314" cy="276999"/>
          </a:xfrm>
          <a:prstGeom prst="rect">
            <a:avLst/>
          </a:prstGeom>
        </p:spPr>
        <p:txBody>
          <a:bodyPr wrap="none">
            <a:spAutoFit/>
          </a:bodyPr>
          <a:lstStyle/>
          <a:p>
            <a:r>
              <a:rPr lang="en-US" sz="1200" b="1" dirty="0"/>
              <a:t>L-gamma-glutamyl phosphate</a:t>
            </a:r>
          </a:p>
        </p:txBody>
      </p:sp>
      <p:sp>
        <p:nvSpPr>
          <p:cNvPr id="22" name="Rectangle 21">
            <a:extLst>
              <a:ext uri="{FF2B5EF4-FFF2-40B4-BE49-F238E27FC236}">
                <a16:creationId xmlns:a16="http://schemas.microsoft.com/office/drawing/2014/main" id="{7D87D519-154D-A048-95D6-AA624756A0A7}"/>
              </a:ext>
            </a:extLst>
          </p:cNvPr>
          <p:cNvSpPr/>
          <p:nvPr/>
        </p:nvSpPr>
        <p:spPr>
          <a:xfrm>
            <a:off x="4075273" y="2421508"/>
            <a:ext cx="1803379" cy="276999"/>
          </a:xfrm>
          <a:prstGeom prst="rect">
            <a:avLst/>
          </a:prstGeom>
        </p:spPr>
        <p:txBody>
          <a:bodyPr wrap="none">
            <a:spAutoFit/>
          </a:bodyPr>
          <a:lstStyle/>
          <a:p>
            <a:r>
              <a:rPr lang="en-US" sz="1200" b="1" i="0" u="none" strike="noStrike" dirty="0">
                <a:solidFill>
                  <a:srgbClr val="363636"/>
                </a:solidFill>
                <a:effectLst/>
                <a:latin typeface="BlinkMacSystemFont"/>
              </a:rPr>
              <a:t>1-pyrroline-5-carboxylate</a:t>
            </a:r>
          </a:p>
        </p:txBody>
      </p:sp>
      <p:sp>
        <p:nvSpPr>
          <p:cNvPr id="23" name="Rectangle 22">
            <a:extLst>
              <a:ext uri="{FF2B5EF4-FFF2-40B4-BE49-F238E27FC236}">
                <a16:creationId xmlns:a16="http://schemas.microsoft.com/office/drawing/2014/main" id="{B2AF4F5F-A5D3-2F47-BD60-87D905D0853A}"/>
              </a:ext>
            </a:extLst>
          </p:cNvPr>
          <p:cNvSpPr/>
          <p:nvPr/>
        </p:nvSpPr>
        <p:spPr>
          <a:xfrm>
            <a:off x="4602619" y="2956729"/>
            <a:ext cx="753476" cy="276999"/>
          </a:xfrm>
          <a:prstGeom prst="rect">
            <a:avLst/>
          </a:prstGeom>
        </p:spPr>
        <p:txBody>
          <a:bodyPr wrap="none">
            <a:spAutoFit/>
          </a:bodyPr>
          <a:lstStyle/>
          <a:p>
            <a:r>
              <a:rPr lang="en-US" sz="1200" b="1" i="0" u="none" strike="noStrike" dirty="0">
                <a:solidFill>
                  <a:srgbClr val="363636"/>
                </a:solidFill>
                <a:effectLst/>
                <a:latin typeface="BlinkMacSystemFont"/>
              </a:rPr>
              <a:t>L-proline</a:t>
            </a:r>
          </a:p>
        </p:txBody>
      </p:sp>
      <p:cxnSp>
        <p:nvCxnSpPr>
          <p:cNvPr id="53" name="Straight Arrow Connector 52">
            <a:extLst>
              <a:ext uri="{FF2B5EF4-FFF2-40B4-BE49-F238E27FC236}">
                <a16:creationId xmlns:a16="http://schemas.microsoft.com/office/drawing/2014/main" id="{4BE05CFD-F460-1047-B9F9-693422F83922}"/>
              </a:ext>
            </a:extLst>
          </p:cNvPr>
          <p:cNvCxnSpPr>
            <a:cxnSpLocks/>
          </p:cNvCxnSpPr>
          <p:nvPr/>
        </p:nvCxnSpPr>
        <p:spPr>
          <a:xfrm>
            <a:off x="5004708" y="1501338"/>
            <a:ext cx="0" cy="3985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E682B7D-7FD6-7743-928F-67F52EE7089C}"/>
              </a:ext>
            </a:extLst>
          </p:cNvPr>
          <p:cNvCxnSpPr>
            <a:cxnSpLocks/>
          </p:cNvCxnSpPr>
          <p:nvPr/>
        </p:nvCxnSpPr>
        <p:spPr>
          <a:xfrm>
            <a:off x="5004377" y="2075719"/>
            <a:ext cx="0" cy="3985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073428-46CE-9E4B-BA32-4ADD21A0E480}"/>
              </a:ext>
            </a:extLst>
          </p:cNvPr>
          <p:cNvCxnSpPr>
            <a:cxnSpLocks/>
          </p:cNvCxnSpPr>
          <p:nvPr/>
        </p:nvCxnSpPr>
        <p:spPr>
          <a:xfrm>
            <a:off x="4998470" y="2640621"/>
            <a:ext cx="0" cy="3985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Smiley Face 56">
            <a:extLst>
              <a:ext uri="{FF2B5EF4-FFF2-40B4-BE49-F238E27FC236}">
                <a16:creationId xmlns:a16="http://schemas.microsoft.com/office/drawing/2014/main" id="{D8B2AADD-2A04-BA42-B0E6-5E0CF3AFB300}"/>
              </a:ext>
            </a:extLst>
          </p:cNvPr>
          <p:cNvSpPr/>
          <p:nvPr/>
        </p:nvSpPr>
        <p:spPr>
          <a:xfrm>
            <a:off x="4897545" y="1533499"/>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82F08E02-16BC-B44B-BDE0-B68C3B5B2914}"/>
              </a:ext>
            </a:extLst>
          </p:cNvPr>
          <p:cNvSpPr/>
          <p:nvPr/>
        </p:nvSpPr>
        <p:spPr>
          <a:xfrm>
            <a:off x="4873248" y="2692547"/>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607C6D8E-729F-8E4F-B3F1-395F156F963E}"/>
              </a:ext>
            </a:extLst>
          </p:cNvPr>
          <p:cNvSpPr/>
          <p:nvPr/>
        </p:nvSpPr>
        <p:spPr>
          <a:xfrm>
            <a:off x="4897545" y="2122729"/>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2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4E74-14B6-364E-B4BC-282AAF229783}"/>
              </a:ext>
            </a:extLst>
          </p:cNvPr>
          <p:cNvSpPr>
            <a:spLocks noGrp="1"/>
          </p:cNvSpPr>
          <p:nvPr>
            <p:ph type="title"/>
          </p:nvPr>
        </p:nvSpPr>
        <p:spPr/>
        <p:txBody>
          <a:bodyPr/>
          <a:lstStyle/>
          <a:p>
            <a:r>
              <a:rPr lang="en-US" dirty="0"/>
              <a:t>FPA, weighted </a:t>
            </a:r>
            <a:r>
              <a:rPr lang="en-US" dirty="0" err="1"/>
              <a:t>dist</a:t>
            </a:r>
            <a:r>
              <a:rPr lang="en-US" dirty="0"/>
              <a:t>, exp decay, predict growth </a:t>
            </a:r>
          </a:p>
        </p:txBody>
      </p:sp>
      <p:pic>
        <p:nvPicPr>
          <p:cNvPr id="4" name="Picture 3">
            <a:extLst>
              <a:ext uri="{FF2B5EF4-FFF2-40B4-BE49-F238E27FC236}">
                <a16:creationId xmlns:a16="http://schemas.microsoft.com/office/drawing/2014/main" id="{B3AD9454-0FAE-8C4B-8283-D6679C2C1FDC}"/>
              </a:ext>
            </a:extLst>
          </p:cNvPr>
          <p:cNvPicPr>
            <a:picLocks noChangeAspect="1"/>
          </p:cNvPicPr>
          <p:nvPr/>
        </p:nvPicPr>
        <p:blipFill>
          <a:blip r:embed="rId2"/>
          <a:stretch>
            <a:fillRect/>
          </a:stretch>
        </p:blipFill>
        <p:spPr>
          <a:xfrm>
            <a:off x="285064" y="1619426"/>
            <a:ext cx="5810936" cy="4763736"/>
          </a:xfrm>
          <a:prstGeom prst="rect">
            <a:avLst/>
          </a:prstGeom>
        </p:spPr>
      </p:pic>
      <p:sp>
        <p:nvSpPr>
          <p:cNvPr id="5" name="TextBox 4">
            <a:extLst>
              <a:ext uri="{FF2B5EF4-FFF2-40B4-BE49-F238E27FC236}">
                <a16:creationId xmlns:a16="http://schemas.microsoft.com/office/drawing/2014/main" id="{9B838604-150F-C547-9974-348A76E063D6}"/>
              </a:ext>
            </a:extLst>
          </p:cNvPr>
          <p:cNvSpPr txBox="1"/>
          <p:nvPr/>
        </p:nvSpPr>
        <p:spPr>
          <a:xfrm>
            <a:off x="6969211" y="1940011"/>
            <a:ext cx="4942703" cy="923330"/>
          </a:xfrm>
          <a:prstGeom prst="rect">
            <a:avLst/>
          </a:prstGeom>
          <a:noFill/>
        </p:spPr>
        <p:txBody>
          <a:bodyPr wrap="square" rtlCol="0">
            <a:spAutoFit/>
          </a:bodyPr>
          <a:lstStyle/>
          <a:p>
            <a:pPr marL="285750" indent="-285750">
              <a:buFont typeface="Arial" panose="020B0604020202020204" pitchFamily="34" charset="0"/>
              <a:buChar char="•"/>
            </a:pPr>
            <a:r>
              <a:rPr lang="en-US" dirty="0"/>
              <a:t>Quite global prediction</a:t>
            </a:r>
          </a:p>
          <a:p>
            <a:pPr marL="742950" lvl="1" indent="-285750">
              <a:buFont typeface="Arial" panose="020B0604020202020204" pitchFamily="34" charset="0"/>
              <a:buChar char="•"/>
            </a:pPr>
            <a:r>
              <a:rPr lang="en-US" dirty="0"/>
              <a:t>Many tRNA synth</a:t>
            </a:r>
          </a:p>
          <a:p>
            <a:pPr marL="742950" lvl="1" indent="-285750">
              <a:buFont typeface="Arial" panose="020B0604020202020204" pitchFamily="34" charset="0"/>
              <a:buChar char="•"/>
            </a:pPr>
            <a:r>
              <a:rPr lang="en-US" dirty="0"/>
              <a:t>Amino acid syn </a:t>
            </a:r>
          </a:p>
        </p:txBody>
      </p:sp>
    </p:spTree>
    <p:extLst>
      <p:ext uri="{BB962C8B-B14F-4D97-AF65-F5344CB8AC3E}">
        <p14:creationId xmlns:p14="http://schemas.microsoft.com/office/powerpoint/2010/main" val="607134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BF09-A137-B445-A0AE-2B9F0881E5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394FC6-C39C-AC4B-B74B-2768B62D879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85EECF5-DAFF-B040-8755-C780C356CB7B}"/>
              </a:ext>
            </a:extLst>
          </p:cNvPr>
          <p:cNvPicPr>
            <a:picLocks noChangeAspect="1"/>
          </p:cNvPicPr>
          <p:nvPr/>
        </p:nvPicPr>
        <p:blipFill>
          <a:blip r:embed="rId2"/>
          <a:stretch>
            <a:fillRect/>
          </a:stretch>
        </p:blipFill>
        <p:spPr>
          <a:xfrm>
            <a:off x="385534" y="849085"/>
            <a:ext cx="6102351" cy="4814312"/>
          </a:xfrm>
          <a:prstGeom prst="rect">
            <a:avLst/>
          </a:prstGeom>
        </p:spPr>
      </p:pic>
      <p:sp>
        <p:nvSpPr>
          <p:cNvPr id="5" name="TextBox 4">
            <a:extLst>
              <a:ext uri="{FF2B5EF4-FFF2-40B4-BE49-F238E27FC236}">
                <a16:creationId xmlns:a16="http://schemas.microsoft.com/office/drawing/2014/main" id="{53446CD1-6C67-6048-8395-E1D142CA7221}"/>
              </a:ext>
            </a:extLst>
          </p:cNvPr>
          <p:cNvSpPr txBox="1"/>
          <p:nvPr/>
        </p:nvSpPr>
        <p:spPr>
          <a:xfrm>
            <a:off x="6346372" y="2228671"/>
            <a:ext cx="6542314" cy="1200329"/>
          </a:xfrm>
          <a:prstGeom prst="rect">
            <a:avLst/>
          </a:prstGeom>
          <a:noFill/>
        </p:spPr>
        <p:txBody>
          <a:bodyPr wrap="square" rtlCol="0">
            <a:spAutoFit/>
          </a:bodyPr>
          <a:lstStyle/>
          <a:p>
            <a:r>
              <a:rPr lang="en-US" dirty="0"/>
              <a:t>When doing global integration, it is not predictive (n2 = 100)</a:t>
            </a:r>
          </a:p>
          <a:p>
            <a:pPr marL="285750" indent="-285750">
              <a:buFont typeface="Arial" panose="020B0604020202020204" pitchFamily="34" charset="0"/>
              <a:buChar char="•"/>
            </a:pPr>
            <a:r>
              <a:rPr lang="en-US" dirty="0"/>
              <a:t>MAYBE because the global is a biased prediction, the Flux allowance is dominated by large flux such as OXPHOS and glucose transport</a:t>
            </a:r>
          </a:p>
        </p:txBody>
      </p:sp>
    </p:spTree>
    <p:extLst>
      <p:ext uri="{BB962C8B-B14F-4D97-AF65-F5344CB8AC3E}">
        <p14:creationId xmlns:p14="http://schemas.microsoft.com/office/powerpoint/2010/main" val="2886145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92F0-D9E7-7042-93F5-6C74B321E80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B4A301-3B3B-6A4E-A769-0C7054BDB15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5EF3D1E-8425-3543-B665-BC765A8DDDAE}"/>
              </a:ext>
            </a:extLst>
          </p:cNvPr>
          <p:cNvPicPr>
            <a:picLocks noChangeAspect="1"/>
          </p:cNvPicPr>
          <p:nvPr/>
        </p:nvPicPr>
        <p:blipFill>
          <a:blip r:embed="rId2"/>
          <a:stretch>
            <a:fillRect/>
          </a:stretch>
        </p:blipFill>
        <p:spPr>
          <a:xfrm>
            <a:off x="199571" y="1115785"/>
            <a:ext cx="6402173" cy="5061177"/>
          </a:xfrm>
          <a:prstGeom prst="rect">
            <a:avLst/>
          </a:prstGeom>
        </p:spPr>
      </p:pic>
      <p:sp>
        <p:nvSpPr>
          <p:cNvPr id="5" name="TextBox 4">
            <a:extLst>
              <a:ext uri="{FF2B5EF4-FFF2-40B4-BE49-F238E27FC236}">
                <a16:creationId xmlns:a16="http://schemas.microsoft.com/office/drawing/2014/main" id="{3F7D1BFB-EB2E-CF40-987C-B538135D1071}"/>
              </a:ext>
            </a:extLst>
          </p:cNvPr>
          <p:cNvSpPr txBox="1"/>
          <p:nvPr/>
        </p:nvSpPr>
        <p:spPr>
          <a:xfrm>
            <a:off x="6969211" y="1940011"/>
            <a:ext cx="494270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acceptable good correlation is also seen for normal FPA with weighted </a:t>
            </a:r>
            <a:r>
              <a:rPr lang="en-US" dirty="0" err="1"/>
              <a:t>dist</a:t>
            </a:r>
            <a:r>
              <a:rPr lang="en-US" dirty="0"/>
              <a:t>; </a:t>
            </a:r>
          </a:p>
          <a:p>
            <a:pPr marL="285750" indent="-285750">
              <a:buFont typeface="Arial" panose="020B0604020202020204" pitchFamily="34" charset="0"/>
              <a:buChar char="•"/>
            </a:pPr>
            <a:r>
              <a:rPr lang="en-US" dirty="0"/>
              <a:t>But the </a:t>
            </a:r>
            <a:r>
              <a:rPr lang="en-US" dirty="0" err="1"/>
              <a:t>dOrder</a:t>
            </a:r>
            <a:r>
              <a:rPr lang="en-US" dirty="0"/>
              <a:t> needs to be 4 (relatively local) </a:t>
            </a:r>
          </a:p>
          <a:p>
            <a:pPr marL="285750" indent="-285750">
              <a:buFont typeface="Arial" panose="020B0604020202020204" pitchFamily="34" charset="0"/>
              <a:buChar char="•"/>
            </a:pPr>
            <a:r>
              <a:rPr lang="en-US" dirty="0"/>
              <a:t>And the </a:t>
            </a:r>
            <a:r>
              <a:rPr lang="en-US" dirty="0" err="1"/>
              <a:t>rFP</a:t>
            </a:r>
            <a:r>
              <a:rPr lang="en-US" dirty="0"/>
              <a:t> value is not greatly changed in scale (min = 0.89 max = 0.96)</a:t>
            </a:r>
          </a:p>
          <a:p>
            <a:pPr marL="285750" indent="-285750">
              <a:buFont typeface="Arial" panose="020B0604020202020204" pitchFamily="34" charset="0"/>
              <a:buChar char="•"/>
            </a:pPr>
            <a:r>
              <a:rPr lang="en-US" dirty="0"/>
              <a:t>It can’t be predicted meaningfully by normal distance. Because if by normal distance, the </a:t>
            </a:r>
            <a:r>
              <a:rPr lang="en-US" dirty="0" err="1"/>
              <a:t>dOrder</a:t>
            </a:r>
            <a:r>
              <a:rPr lang="en-US" dirty="0"/>
              <a:t> MUST BE very local (&gt;=8) to capture the signal. But then the </a:t>
            </a:r>
            <a:r>
              <a:rPr lang="en-US" dirty="0" err="1"/>
              <a:t>rFP</a:t>
            </a:r>
            <a:r>
              <a:rPr lang="en-US" dirty="0"/>
              <a:t> value is very large (0.9982~0.9991) and it is not a meaningful variation </a:t>
            </a:r>
          </a:p>
        </p:txBody>
      </p:sp>
    </p:spTree>
    <p:extLst>
      <p:ext uri="{BB962C8B-B14F-4D97-AF65-F5344CB8AC3E}">
        <p14:creationId xmlns:p14="http://schemas.microsoft.com/office/powerpoint/2010/main" val="3895211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CFD63-3D9E-9040-817E-991BA1D2C70C}"/>
              </a:ext>
            </a:extLst>
          </p:cNvPr>
          <p:cNvPicPr>
            <a:picLocks noChangeAspect="1"/>
          </p:cNvPicPr>
          <p:nvPr/>
        </p:nvPicPr>
        <p:blipFill>
          <a:blip r:embed="rId2"/>
          <a:stretch>
            <a:fillRect/>
          </a:stretch>
        </p:blipFill>
        <p:spPr>
          <a:xfrm>
            <a:off x="1165703" y="0"/>
            <a:ext cx="4759108" cy="6769556"/>
          </a:xfrm>
          <a:prstGeom prst="rect">
            <a:avLst/>
          </a:prstGeom>
        </p:spPr>
      </p:pic>
      <p:sp>
        <p:nvSpPr>
          <p:cNvPr id="3" name="Rectangle 2">
            <a:extLst>
              <a:ext uri="{FF2B5EF4-FFF2-40B4-BE49-F238E27FC236}">
                <a16:creationId xmlns:a16="http://schemas.microsoft.com/office/drawing/2014/main" id="{BA10440B-B713-324A-AC60-BAA9B31E2A17}"/>
              </a:ext>
            </a:extLst>
          </p:cNvPr>
          <p:cNvSpPr/>
          <p:nvPr/>
        </p:nvSpPr>
        <p:spPr>
          <a:xfrm>
            <a:off x="0" y="220462"/>
            <a:ext cx="2505814"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Histidine metabolism</a:t>
            </a:r>
          </a:p>
        </p:txBody>
      </p:sp>
      <p:sp>
        <p:nvSpPr>
          <p:cNvPr id="4" name="5-Point Star 3">
            <a:extLst>
              <a:ext uri="{FF2B5EF4-FFF2-40B4-BE49-F238E27FC236}">
                <a16:creationId xmlns:a16="http://schemas.microsoft.com/office/drawing/2014/main" id="{BFF3BCEB-7B51-DA4A-9E30-5E6B24D7AFDD}"/>
              </a:ext>
            </a:extLst>
          </p:cNvPr>
          <p:cNvSpPr/>
          <p:nvPr/>
        </p:nvSpPr>
        <p:spPr>
          <a:xfrm>
            <a:off x="2736215" y="3087478"/>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F2F288B3-689F-CC4E-962E-818262E6065A}"/>
              </a:ext>
            </a:extLst>
          </p:cNvPr>
          <p:cNvSpPr/>
          <p:nvPr/>
        </p:nvSpPr>
        <p:spPr>
          <a:xfrm>
            <a:off x="2728781" y="511546"/>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C5983ADD-A661-8044-AAF0-E2F5DC73FDDD}"/>
              </a:ext>
            </a:extLst>
          </p:cNvPr>
          <p:cNvSpPr/>
          <p:nvPr/>
        </p:nvSpPr>
        <p:spPr>
          <a:xfrm>
            <a:off x="2094969" y="5464097"/>
            <a:ext cx="425205" cy="42520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331714EB-4207-3042-8632-CFE27B6D4E04}"/>
              </a:ext>
            </a:extLst>
          </p:cNvPr>
          <p:cNvSpPr/>
          <p:nvPr/>
        </p:nvSpPr>
        <p:spPr>
          <a:xfrm>
            <a:off x="2728781" y="1725909"/>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5DA78AE4-31DB-2D4D-B1F2-5DF747368960}"/>
              </a:ext>
            </a:extLst>
          </p:cNvPr>
          <p:cNvSpPr/>
          <p:nvPr/>
        </p:nvSpPr>
        <p:spPr>
          <a:xfrm>
            <a:off x="2736215" y="1118727"/>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260AEC41-E368-D847-A358-78754BE4BA45}"/>
              </a:ext>
            </a:extLst>
          </p:cNvPr>
          <p:cNvSpPr/>
          <p:nvPr/>
        </p:nvSpPr>
        <p:spPr>
          <a:xfrm>
            <a:off x="2094969" y="4285785"/>
            <a:ext cx="402904" cy="40290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9950AA3-1752-364A-8044-CE4F6AFA6050}"/>
              </a:ext>
            </a:extLst>
          </p:cNvPr>
          <p:cNvGrpSpPr/>
          <p:nvPr/>
        </p:nvGrpSpPr>
        <p:grpSpPr>
          <a:xfrm>
            <a:off x="6854077" y="44222"/>
            <a:ext cx="4759108" cy="6769556"/>
            <a:chOff x="1165703" y="0"/>
            <a:chExt cx="4759108" cy="6769556"/>
          </a:xfrm>
        </p:grpSpPr>
        <p:pic>
          <p:nvPicPr>
            <p:cNvPr id="11" name="Picture 10">
              <a:extLst>
                <a:ext uri="{FF2B5EF4-FFF2-40B4-BE49-F238E27FC236}">
                  <a16:creationId xmlns:a16="http://schemas.microsoft.com/office/drawing/2014/main" id="{9C763385-6884-0A48-8484-ED96A858C766}"/>
                </a:ext>
              </a:extLst>
            </p:cNvPr>
            <p:cNvPicPr>
              <a:picLocks noChangeAspect="1"/>
            </p:cNvPicPr>
            <p:nvPr/>
          </p:nvPicPr>
          <p:blipFill>
            <a:blip r:embed="rId2"/>
            <a:stretch>
              <a:fillRect/>
            </a:stretch>
          </p:blipFill>
          <p:spPr>
            <a:xfrm>
              <a:off x="1165703" y="0"/>
              <a:ext cx="4759108" cy="6769556"/>
            </a:xfrm>
            <a:prstGeom prst="rect">
              <a:avLst/>
            </a:prstGeom>
            <a:solidFill>
              <a:schemeClr val="bg1">
                <a:lumMod val="50000"/>
              </a:schemeClr>
            </a:solidFill>
          </p:spPr>
        </p:pic>
        <p:sp>
          <p:nvSpPr>
            <p:cNvPr id="12" name="5-Point Star 11">
              <a:extLst>
                <a:ext uri="{FF2B5EF4-FFF2-40B4-BE49-F238E27FC236}">
                  <a16:creationId xmlns:a16="http://schemas.microsoft.com/office/drawing/2014/main" id="{233C5C43-6246-D046-B59D-5E10EDA7077A}"/>
                </a:ext>
              </a:extLst>
            </p:cNvPr>
            <p:cNvSpPr/>
            <p:nvPr/>
          </p:nvSpPr>
          <p:spPr>
            <a:xfrm>
              <a:off x="2736215" y="3087478"/>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79EE106B-2FA0-2B47-B7B0-43665102E0BA}"/>
                </a:ext>
              </a:extLst>
            </p:cNvPr>
            <p:cNvSpPr/>
            <p:nvPr/>
          </p:nvSpPr>
          <p:spPr>
            <a:xfrm>
              <a:off x="2728781" y="511546"/>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6FE9D53C-37F1-1D43-BBF9-3D7E37C6F38E}"/>
                </a:ext>
              </a:extLst>
            </p:cNvPr>
            <p:cNvSpPr/>
            <p:nvPr/>
          </p:nvSpPr>
          <p:spPr>
            <a:xfrm>
              <a:off x="2094969" y="5464097"/>
              <a:ext cx="425205" cy="42520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FFD21EF8-5246-3F46-B37C-C9BA97681ACF}"/>
                </a:ext>
              </a:extLst>
            </p:cNvPr>
            <p:cNvSpPr/>
            <p:nvPr/>
          </p:nvSpPr>
          <p:spPr>
            <a:xfrm>
              <a:off x="2728781" y="1725909"/>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B7150313-B61F-F748-A590-2DFD8AE0F13F}"/>
                </a:ext>
              </a:extLst>
            </p:cNvPr>
            <p:cNvSpPr/>
            <p:nvPr/>
          </p:nvSpPr>
          <p:spPr>
            <a:xfrm>
              <a:off x="2736215" y="1118727"/>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5-Point Star 16">
              <a:extLst>
                <a:ext uri="{FF2B5EF4-FFF2-40B4-BE49-F238E27FC236}">
                  <a16:creationId xmlns:a16="http://schemas.microsoft.com/office/drawing/2014/main" id="{13742F3B-7B5E-CE4E-BCA3-8D0DB109BFE2}"/>
                </a:ext>
              </a:extLst>
            </p:cNvPr>
            <p:cNvSpPr/>
            <p:nvPr/>
          </p:nvSpPr>
          <p:spPr>
            <a:xfrm>
              <a:off x="2094969" y="4285785"/>
              <a:ext cx="402904" cy="40290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E6B72231-425D-7C47-9A75-9B3F5C02D59E}"/>
                </a:ext>
              </a:extLst>
            </p:cNvPr>
            <p:cNvSpPr/>
            <p:nvPr/>
          </p:nvSpPr>
          <p:spPr>
            <a:xfrm>
              <a:off x="2109010" y="3696629"/>
              <a:ext cx="402904" cy="402904"/>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8817FCDB-3BCA-E84C-8C51-E48225470510}"/>
              </a:ext>
            </a:extLst>
          </p:cNvPr>
          <p:cNvPicPr>
            <a:picLocks noChangeAspect="1"/>
          </p:cNvPicPr>
          <p:nvPr/>
        </p:nvPicPr>
        <p:blipFill>
          <a:blip r:embed="rId3"/>
          <a:stretch>
            <a:fillRect/>
          </a:stretch>
        </p:blipFill>
        <p:spPr>
          <a:xfrm>
            <a:off x="8947004" y="5720921"/>
            <a:ext cx="4842348" cy="919433"/>
          </a:xfrm>
          <a:prstGeom prst="rect">
            <a:avLst/>
          </a:prstGeom>
        </p:spPr>
      </p:pic>
      <p:sp>
        <p:nvSpPr>
          <p:cNvPr id="20" name="Rectangle 19">
            <a:extLst>
              <a:ext uri="{FF2B5EF4-FFF2-40B4-BE49-F238E27FC236}">
                <a16:creationId xmlns:a16="http://schemas.microsoft.com/office/drawing/2014/main" id="{B6E42520-8D66-DD42-84D3-28893213CBC7}"/>
              </a:ext>
            </a:extLst>
          </p:cNvPr>
          <p:cNvSpPr/>
          <p:nvPr/>
        </p:nvSpPr>
        <p:spPr>
          <a:xfrm>
            <a:off x="961325" y="1400799"/>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21" name="Rectangle 20">
            <a:extLst>
              <a:ext uri="{FF2B5EF4-FFF2-40B4-BE49-F238E27FC236}">
                <a16:creationId xmlns:a16="http://schemas.microsoft.com/office/drawing/2014/main" id="{BB2376C0-4ACA-C842-8F28-C2C0621DB042}"/>
              </a:ext>
            </a:extLst>
          </p:cNvPr>
          <p:cNvSpPr/>
          <p:nvPr/>
        </p:nvSpPr>
        <p:spPr>
          <a:xfrm>
            <a:off x="5971584" y="1413293"/>
            <a:ext cx="2082621"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sp>
        <p:nvSpPr>
          <p:cNvPr id="22" name="Smiley Face 21">
            <a:extLst>
              <a:ext uri="{FF2B5EF4-FFF2-40B4-BE49-F238E27FC236}">
                <a16:creationId xmlns:a16="http://schemas.microsoft.com/office/drawing/2014/main" id="{F16983BB-3D38-914C-9A91-0F9B05ADCE08}"/>
              </a:ext>
            </a:extLst>
          </p:cNvPr>
          <p:cNvSpPr/>
          <p:nvPr/>
        </p:nvSpPr>
        <p:spPr>
          <a:xfrm>
            <a:off x="8947004" y="5420086"/>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FEAAD72-FBB9-8247-B7A2-4FEE15656796}"/>
              </a:ext>
            </a:extLst>
          </p:cNvPr>
          <p:cNvSpPr txBox="1"/>
          <p:nvPr/>
        </p:nvSpPr>
        <p:spPr>
          <a:xfrm>
            <a:off x="9197447" y="5408997"/>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24" name="Smiley Face 23">
            <a:extLst>
              <a:ext uri="{FF2B5EF4-FFF2-40B4-BE49-F238E27FC236}">
                <a16:creationId xmlns:a16="http://schemas.microsoft.com/office/drawing/2014/main" id="{E205FD96-08C7-2946-8652-ABD3F9FC3B78}"/>
              </a:ext>
            </a:extLst>
          </p:cNvPr>
          <p:cNvSpPr/>
          <p:nvPr/>
        </p:nvSpPr>
        <p:spPr>
          <a:xfrm>
            <a:off x="7870723" y="499539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C260D2FF-BD7C-AE44-B86D-233C519757A6}"/>
              </a:ext>
            </a:extLst>
          </p:cNvPr>
          <p:cNvSpPr/>
          <p:nvPr/>
        </p:nvSpPr>
        <p:spPr>
          <a:xfrm>
            <a:off x="8462694" y="2484101"/>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08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3E39A9-5174-6247-8E2A-A0092BD87C02}"/>
              </a:ext>
            </a:extLst>
          </p:cNvPr>
          <p:cNvPicPr>
            <a:picLocks noChangeAspect="1"/>
          </p:cNvPicPr>
          <p:nvPr/>
        </p:nvPicPr>
        <p:blipFill>
          <a:blip r:embed="rId2"/>
          <a:stretch>
            <a:fillRect/>
          </a:stretch>
        </p:blipFill>
        <p:spPr>
          <a:xfrm>
            <a:off x="1061477" y="134089"/>
            <a:ext cx="4736193" cy="6571249"/>
          </a:xfrm>
          <a:prstGeom prst="rect">
            <a:avLst/>
          </a:prstGeom>
        </p:spPr>
      </p:pic>
      <p:sp>
        <p:nvSpPr>
          <p:cNvPr id="13" name="5-Point Star 12">
            <a:extLst>
              <a:ext uri="{FF2B5EF4-FFF2-40B4-BE49-F238E27FC236}">
                <a16:creationId xmlns:a16="http://schemas.microsoft.com/office/drawing/2014/main" id="{1175F863-6897-084F-A8B9-62A73F33AC52}"/>
              </a:ext>
            </a:extLst>
          </p:cNvPr>
          <p:cNvSpPr/>
          <p:nvPr/>
        </p:nvSpPr>
        <p:spPr>
          <a:xfrm>
            <a:off x="3258812" y="1371965"/>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E060E2E2-A443-764D-86FE-2E1EBB2D3484}"/>
              </a:ext>
            </a:extLst>
          </p:cNvPr>
          <p:cNvSpPr/>
          <p:nvPr/>
        </p:nvSpPr>
        <p:spPr>
          <a:xfrm>
            <a:off x="3258812" y="1907559"/>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C2B15646-AA00-DD4D-884B-D6C35A20042D}"/>
              </a:ext>
            </a:extLst>
          </p:cNvPr>
          <p:cNvSpPr/>
          <p:nvPr/>
        </p:nvSpPr>
        <p:spPr>
          <a:xfrm>
            <a:off x="3258812" y="836371"/>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82CA73B1-D606-DD4F-8B46-3476544B10B4}"/>
              </a:ext>
            </a:extLst>
          </p:cNvPr>
          <p:cNvSpPr/>
          <p:nvPr/>
        </p:nvSpPr>
        <p:spPr>
          <a:xfrm>
            <a:off x="3258812" y="2893738"/>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5B807787-1DA2-A54B-B485-0231D16D7AE4}"/>
              </a:ext>
            </a:extLst>
          </p:cNvPr>
          <p:cNvSpPr/>
          <p:nvPr/>
        </p:nvSpPr>
        <p:spPr>
          <a:xfrm>
            <a:off x="3240126" y="2417262"/>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482EF189-6A7F-9C49-A014-8CCCFF1C3033}"/>
              </a:ext>
            </a:extLst>
          </p:cNvPr>
          <p:cNvSpPr/>
          <p:nvPr/>
        </p:nvSpPr>
        <p:spPr>
          <a:xfrm>
            <a:off x="3254193" y="3461066"/>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80CC4A-0476-A546-B767-9BE0ED3796DC}"/>
              </a:ext>
            </a:extLst>
          </p:cNvPr>
          <p:cNvSpPr/>
          <p:nvPr/>
        </p:nvSpPr>
        <p:spPr>
          <a:xfrm>
            <a:off x="85052" y="78505"/>
            <a:ext cx="2236510" cy="369332"/>
          </a:xfrm>
          <a:prstGeom prst="rect">
            <a:avLst/>
          </a:prstGeom>
        </p:spPr>
        <p:txBody>
          <a:bodyPr wrap="none">
            <a:spAutoFit/>
          </a:bodyPr>
          <a:lstStyle/>
          <a:p>
            <a:r>
              <a:rPr lang="en-US" b="1" i="0" u="none" strike="noStrike" dirty="0">
                <a:solidFill>
                  <a:srgbClr val="202122"/>
                </a:solidFill>
                <a:effectLst/>
                <a:latin typeface="Arial" panose="020B0604020202020204" pitchFamily="34" charset="0"/>
              </a:rPr>
              <a:t>shikimate pathway</a:t>
            </a:r>
            <a:endParaRPr lang="en-US" dirty="0"/>
          </a:p>
        </p:txBody>
      </p:sp>
      <p:grpSp>
        <p:nvGrpSpPr>
          <p:cNvPr id="20" name="Group 19">
            <a:extLst>
              <a:ext uri="{FF2B5EF4-FFF2-40B4-BE49-F238E27FC236}">
                <a16:creationId xmlns:a16="http://schemas.microsoft.com/office/drawing/2014/main" id="{C548A938-7C46-B945-82E3-0C81A6830675}"/>
              </a:ext>
            </a:extLst>
          </p:cNvPr>
          <p:cNvGrpSpPr/>
          <p:nvPr/>
        </p:nvGrpSpPr>
        <p:grpSpPr>
          <a:xfrm>
            <a:off x="5931408" y="114031"/>
            <a:ext cx="4736193" cy="6571249"/>
            <a:chOff x="347435" y="143375"/>
            <a:chExt cx="4736193" cy="6571249"/>
          </a:xfrm>
        </p:grpSpPr>
        <p:pic>
          <p:nvPicPr>
            <p:cNvPr id="21" name="Picture 20">
              <a:extLst>
                <a:ext uri="{FF2B5EF4-FFF2-40B4-BE49-F238E27FC236}">
                  <a16:creationId xmlns:a16="http://schemas.microsoft.com/office/drawing/2014/main" id="{957770B8-387E-5D49-9869-964C87874A64}"/>
                </a:ext>
              </a:extLst>
            </p:cNvPr>
            <p:cNvPicPr>
              <a:picLocks noChangeAspect="1"/>
            </p:cNvPicPr>
            <p:nvPr/>
          </p:nvPicPr>
          <p:blipFill>
            <a:blip r:embed="rId2"/>
            <a:stretch>
              <a:fillRect/>
            </a:stretch>
          </p:blipFill>
          <p:spPr>
            <a:xfrm>
              <a:off x="347435" y="143375"/>
              <a:ext cx="4736193" cy="6571249"/>
            </a:xfrm>
            <a:prstGeom prst="rect">
              <a:avLst/>
            </a:prstGeom>
          </p:spPr>
        </p:pic>
        <p:sp>
          <p:nvSpPr>
            <p:cNvPr id="22" name="5-Point Star 21">
              <a:extLst>
                <a:ext uri="{FF2B5EF4-FFF2-40B4-BE49-F238E27FC236}">
                  <a16:creationId xmlns:a16="http://schemas.microsoft.com/office/drawing/2014/main" id="{70F65979-B889-C54B-9F08-EC5DAB4F3529}"/>
                </a:ext>
              </a:extLst>
            </p:cNvPr>
            <p:cNvSpPr/>
            <p:nvPr/>
          </p:nvSpPr>
          <p:spPr>
            <a:xfrm>
              <a:off x="2544770" y="1381251"/>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AF7C5FAC-2B6F-434F-A5FF-BE3BF52D3228}"/>
                </a:ext>
              </a:extLst>
            </p:cNvPr>
            <p:cNvSpPr/>
            <p:nvPr/>
          </p:nvSpPr>
          <p:spPr>
            <a:xfrm>
              <a:off x="2544770" y="1916845"/>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A4BDFD91-A80C-9E4E-BD9E-74162637AF64}"/>
                </a:ext>
              </a:extLst>
            </p:cNvPr>
            <p:cNvSpPr/>
            <p:nvPr/>
          </p:nvSpPr>
          <p:spPr>
            <a:xfrm>
              <a:off x="2544770" y="845657"/>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a:extLst>
                <a:ext uri="{FF2B5EF4-FFF2-40B4-BE49-F238E27FC236}">
                  <a16:creationId xmlns:a16="http://schemas.microsoft.com/office/drawing/2014/main" id="{527EC022-170C-284D-9498-0BB350F307FE}"/>
                </a:ext>
              </a:extLst>
            </p:cNvPr>
            <p:cNvSpPr/>
            <p:nvPr/>
          </p:nvSpPr>
          <p:spPr>
            <a:xfrm>
              <a:off x="2544770" y="2903024"/>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a:extLst>
                <a:ext uri="{FF2B5EF4-FFF2-40B4-BE49-F238E27FC236}">
                  <a16:creationId xmlns:a16="http://schemas.microsoft.com/office/drawing/2014/main" id="{1351366A-E3BF-4743-A3BE-2A713D2AAD89}"/>
                </a:ext>
              </a:extLst>
            </p:cNvPr>
            <p:cNvSpPr/>
            <p:nvPr/>
          </p:nvSpPr>
          <p:spPr>
            <a:xfrm>
              <a:off x="2526084" y="2426548"/>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a:extLst>
                <a:ext uri="{FF2B5EF4-FFF2-40B4-BE49-F238E27FC236}">
                  <a16:creationId xmlns:a16="http://schemas.microsoft.com/office/drawing/2014/main" id="{D028A4C5-D518-4D44-B345-5BD989E425AD}"/>
                </a:ext>
              </a:extLst>
            </p:cNvPr>
            <p:cNvSpPr/>
            <p:nvPr/>
          </p:nvSpPr>
          <p:spPr>
            <a:xfrm>
              <a:off x="2540151" y="3470352"/>
              <a:ext cx="341522" cy="34152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5-Point Star 27">
              <a:extLst>
                <a:ext uri="{FF2B5EF4-FFF2-40B4-BE49-F238E27FC236}">
                  <a16:creationId xmlns:a16="http://schemas.microsoft.com/office/drawing/2014/main" id="{2739078F-E293-CB46-9E1B-C51382366DCA}"/>
                </a:ext>
              </a:extLst>
            </p:cNvPr>
            <p:cNvSpPr/>
            <p:nvPr/>
          </p:nvSpPr>
          <p:spPr>
            <a:xfrm>
              <a:off x="2540598" y="362244"/>
              <a:ext cx="341522" cy="34152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293F2CF1-24CC-2545-80FA-3F671CA13D0C}"/>
              </a:ext>
            </a:extLst>
          </p:cNvPr>
          <p:cNvPicPr>
            <a:picLocks noChangeAspect="1"/>
          </p:cNvPicPr>
          <p:nvPr/>
        </p:nvPicPr>
        <p:blipFill>
          <a:blip r:embed="rId3"/>
          <a:stretch>
            <a:fillRect/>
          </a:stretch>
        </p:blipFill>
        <p:spPr>
          <a:xfrm>
            <a:off x="9094207" y="5938567"/>
            <a:ext cx="4842348" cy="919433"/>
          </a:xfrm>
          <a:prstGeom prst="rect">
            <a:avLst/>
          </a:prstGeom>
        </p:spPr>
      </p:pic>
      <p:sp>
        <p:nvSpPr>
          <p:cNvPr id="30" name="Rectangle 29">
            <a:extLst>
              <a:ext uri="{FF2B5EF4-FFF2-40B4-BE49-F238E27FC236}">
                <a16:creationId xmlns:a16="http://schemas.microsoft.com/office/drawing/2014/main" id="{DCEA3443-C18A-8C4C-BBFC-E47B076C2061}"/>
              </a:ext>
            </a:extLst>
          </p:cNvPr>
          <p:cNvSpPr/>
          <p:nvPr/>
        </p:nvSpPr>
        <p:spPr>
          <a:xfrm>
            <a:off x="1771480" y="1200733"/>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31" name="Rectangle 30">
            <a:extLst>
              <a:ext uri="{FF2B5EF4-FFF2-40B4-BE49-F238E27FC236}">
                <a16:creationId xmlns:a16="http://schemas.microsoft.com/office/drawing/2014/main" id="{6D33E4D6-E067-654D-A2C5-CAC3F45148DB}"/>
              </a:ext>
            </a:extLst>
          </p:cNvPr>
          <p:cNvSpPr/>
          <p:nvPr/>
        </p:nvSpPr>
        <p:spPr>
          <a:xfrm>
            <a:off x="5771256" y="1200733"/>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sp>
        <p:nvSpPr>
          <p:cNvPr id="11" name="Rectangle 10">
            <a:extLst>
              <a:ext uri="{FF2B5EF4-FFF2-40B4-BE49-F238E27FC236}">
                <a16:creationId xmlns:a16="http://schemas.microsoft.com/office/drawing/2014/main" id="{B90F0E5F-F389-F646-9EEC-3D3C6A1E119B}"/>
              </a:ext>
            </a:extLst>
          </p:cNvPr>
          <p:cNvSpPr/>
          <p:nvPr/>
        </p:nvSpPr>
        <p:spPr>
          <a:xfrm>
            <a:off x="68471" y="378009"/>
            <a:ext cx="2821907"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(Phenylalanine, tyrosine and tryptophan biosynthesis)</a:t>
            </a:r>
          </a:p>
        </p:txBody>
      </p:sp>
      <p:sp>
        <p:nvSpPr>
          <p:cNvPr id="32" name="Smiley Face 31">
            <a:extLst>
              <a:ext uri="{FF2B5EF4-FFF2-40B4-BE49-F238E27FC236}">
                <a16:creationId xmlns:a16="http://schemas.microsoft.com/office/drawing/2014/main" id="{089129ED-5459-AD49-A607-B7380C12BCED}"/>
              </a:ext>
            </a:extLst>
          </p:cNvPr>
          <p:cNvSpPr/>
          <p:nvPr/>
        </p:nvSpPr>
        <p:spPr>
          <a:xfrm>
            <a:off x="9672790" y="3536678"/>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30330A4-8A9A-F24D-BF96-FB1198C6C649}"/>
              </a:ext>
            </a:extLst>
          </p:cNvPr>
          <p:cNvSpPr txBox="1"/>
          <p:nvPr/>
        </p:nvSpPr>
        <p:spPr>
          <a:xfrm>
            <a:off x="9923233" y="3525589"/>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34" name="Smiley Face 33">
            <a:extLst>
              <a:ext uri="{FF2B5EF4-FFF2-40B4-BE49-F238E27FC236}">
                <a16:creationId xmlns:a16="http://schemas.microsoft.com/office/drawing/2014/main" id="{F2BC468E-E54A-A44A-A125-A07F670FD236}"/>
              </a:ext>
            </a:extLst>
          </p:cNvPr>
          <p:cNvSpPr/>
          <p:nvPr/>
        </p:nvSpPr>
        <p:spPr>
          <a:xfrm>
            <a:off x="9157373" y="3919371"/>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6A070CB3-AB03-F74A-B118-4F8685F4634B}"/>
              </a:ext>
            </a:extLst>
          </p:cNvPr>
          <p:cNvSpPr/>
          <p:nvPr/>
        </p:nvSpPr>
        <p:spPr>
          <a:xfrm>
            <a:off x="8727266" y="4776198"/>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07979BE1-226B-6040-A4E1-518EE7C41F4B}"/>
              </a:ext>
            </a:extLst>
          </p:cNvPr>
          <p:cNvSpPr/>
          <p:nvPr/>
        </p:nvSpPr>
        <p:spPr>
          <a:xfrm>
            <a:off x="9869297" y="4776197"/>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12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8E6E21-60F7-9549-B8BB-99FF4D80960B}"/>
              </a:ext>
            </a:extLst>
          </p:cNvPr>
          <p:cNvSpPr/>
          <p:nvPr/>
        </p:nvSpPr>
        <p:spPr>
          <a:xfrm>
            <a:off x="100424" y="153351"/>
            <a:ext cx="2710999"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Pyrimidine metabolism</a:t>
            </a:r>
          </a:p>
        </p:txBody>
      </p:sp>
      <p:grpSp>
        <p:nvGrpSpPr>
          <p:cNvPr id="20" name="Group 19">
            <a:extLst>
              <a:ext uri="{FF2B5EF4-FFF2-40B4-BE49-F238E27FC236}">
                <a16:creationId xmlns:a16="http://schemas.microsoft.com/office/drawing/2014/main" id="{DFC67D65-9B81-1B41-A856-CA1AFF6DB007}"/>
              </a:ext>
            </a:extLst>
          </p:cNvPr>
          <p:cNvGrpSpPr/>
          <p:nvPr/>
        </p:nvGrpSpPr>
        <p:grpSpPr>
          <a:xfrm>
            <a:off x="185377" y="1215225"/>
            <a:ext cx="4726624" cy="4394200"/>
            <a:chOff x="1209505" y="694017"/>
            <a:chExt cx="4726624" cy="4394200"/>
          </a:xfrm>
        </p:grpSpPr>
        <p:pic>
          <p:nvPicPr>
            <p:cNvPr id="3" name="Picture 2">
              <a:extLst>
                <a:ext uri="{FF2B5EF4-FFF2-40B4-BE49-F238E27FC236}">
                  <a16:creationId xmlns:a16="http://schemas.microsoft.com/office/drawing/2014/main" id="{D786EB9A-0470-CB43-925A-9341F126AD7A}"/>
                </a:ext>
              </a:extLst>
            </p:cNvPr>
            <p:cNvPicPr>
              <a:picLocks noChangeAspect="1"/>
            </p:cNvPicPr>
            <p:nvPr/>
          </p:nvPicPr>
          <p:blipFill>
            <a:blip r:embed="rId3"/>
            <a:stretch>
              <a:fillRect/>
            </a:stretch>
          </p:blipFill>
          <p:spPr>
            <a:xfrm>
              <a:off x="2024529" y="694017"/>
              <a:ext cx="3911600" cy="4394200"/>
            </a:xfrm>
            <a:prstGeom prst="rect">
              <a:avLst/>
            </a:prstGeom>
          </p:spPr>
        </p:pic>
        <p:sp>
          <p:nvSpPr>
            <p:cNvPr id="4" name="5-Point Star 3">
              <a:extLst>
                <a:ext uri="{FF2B5EF4-FFF2-40B4-BE49-F238E27FC236}">
                  <a16:creationId xmlns:a16="http://schemas.microsoft.com/office/drawing/2014/main" id="{FD648FF5-C20E-CE4F-8217-9BC724FCF15F}"/>
                </a:ext>
              </a:extLst>
            </p:cNvPr>
            <p:cNvSpPr/>
            <p:nvPr/>
          </p:nvSpPr>
          <p:spPr>
            <a:xfrm>
              <a:off x="3224608" y="2327123"/>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7814178-8406-BD44-8276-AFA0518781C7}"/>
                </a:ext>
              </a:extLst>
            </p:cNvPr>
            <p:cNvCxnSpPr>
              <a:cxnSpLocks/>
            </p:cNvCxnSpPr>
            <p:nvPr/>
          </p:nvCxnSpPr>
          <p:spPr>
            <a:xfrm>
              <a:off x="2459736" y="2994212"/>
              <a:ext cx="7648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69C32AF-8501-8947-B4E6-6A557A5A0CB0}"/>
                </a:ext>
              </a:extLst>
            </p:cNvPr>
            <p:cNvSpPr txBox="1"/>
            <p:nvPr/>
          </p:nvSpPr>
          <p:spPr>
            <a:xfrm>
              <a:off x="1209505" y="2827540"/>
              <a:ext cx="173018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PRPP + uracil</a:t>
              </a:r>
            </a:p>
          </p:txBody>
        </p:sp>
        <p:sp>
          <p:nvSpPr>
            <p:cNvPr id="9" name="5-Point Star 8">
              <a:extLst>
                <a:ext uri="{FF2B5EF4-FFF2-40B4-BE49-F238E27FC236}">
                  <a16:creationId xmlns:a16="http://schemas.microsoft.com/office/drawing/2014/main" id="{AC1EF8CA-1D00-6F43-8E84-DC5549845F4B}"/>
                </a:ext>
              </a:extLst>
            </p:cNvPr>
            <p:cNvSpPr/>
            <p:nvPr/>
          </p:nvSpPr>
          <p:spPr>
            <a:xfrm>
              <a:off x="2710906" y="2840323"/>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517802FE-C3E8-7144-9428-4FB879F2730B}"/>
              </a:ext>
            </a:extLst>
          </p:cNvPr>
          <p:cNvPicPr>
            <a:picLocks noChangeAspect="1"/>
          </p:cNvPicPr>
          <p:nvPr/>
        </p:nvPicPr>
        <p:blipFill>
          <a:blip r:embed="rId3"/>
          <a:stretch>
            <a:fillRect/>
          </a:stretch>
        </p:blipFill>
        <p:spPr>
          <a:xfrm>
            <a:off x="6972509" y="1252609"/>
            <a:ext cx="3911600" cy="4394200"/>
          </a:xfrm>
          <a:prstGeom prst="rect">
            <a:avLst/>
          </a:prstGeom>
        </p:spPr>
      </p:pic>
      <p:sp>
        <p:nvSpPr>
          <p:cNvPr id="23" name="5-Point Star 22">
            <a:extLst>
              <a:ext uri="{FF2B5EF4-FFF2-40B4-BE49-F238E27FC236}">
                <a16:creationId xmlns:a16="http://schemas.microsoft.com/office/drawing/2014/main" id="{9A35395C-D490-6C47-9E2A-4FF51384CC20}"/>
              </a:ext>
            </a:extLst>
          </p:cNvPr>
          <p:cNvSpPr/>
          <p:nvPr/>
        </p:nvSpPr>
        <p:spPr>
          <a:xfrm>
            <a:off x="8182748" y="2784754"/>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AFE291E2-FA6B-1944-ACC4-4D62E0E9BDAD}"/>
              </a:ext>
            </a:extLst>
          </p:cNvPr>
          <p:cNvCxnSpPr/>
          <p:nvPr/>
        </p:nvCxnSpPr>
        <p:spPr>
          <a:xfrm>
            <a:off x="7127599" y="3451843"/>
            <a:ext cx="10551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643EC7B-8C8D-A243-A921-42E1B2E44E94}"/>
              </a:ext>
            </a:extLst>
          </p:cNvPr>
          <p:cNvSpPr txBox="1"/>
          <p:nvPr/>
        </p:nvSpPr>
        <p:spPr>
          <a:xfrm>
            <a:off x="5924985" y="3295821"/>
            <a:ext cx="173018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PRPP + uracil</a:t>
            </a:r>
          </a:p>
        </p:txBody>
      </p:sp>
      <p:sp>
        <p:nvSpPr>
          <p:cNvPr id="26" name="5-Point Star 25">
            <a:extLst>
              <a:ext uri="{FF2B5EF4-FFF2-40B4-BE49-F238E27FC236}">
                <a16:creationId xmlns:a16="http://schemas.microsoft.com/office/drawing/2014/main" id="{1A76B1A7-0557-0B4C-9A28-558659597BA0}"/>
              </a:ext>
            </a:extLst>
          </p:cNvPr>
          <p:cNvSpPr/>
          <p:nvPr/>
        </p:nvSpPr>
        <p:spPr>
          <a:xfrm>
            <a:off x="7529783" y="3326453"/>
            <a:ext cx="250780" cy="25078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C2DA21B7-EB07-C34C-B73D-FFFB219E5125}"/>
              </a:ext>
            </a:extLst>
          </p:cNvPr>
          <p:cNvSpPr/>
          <p:nvPr/>
        </p:nvSpPr>
        <p:spPr>
          <a:xfrm>
            <a:off x="2027760" y="727416"/>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43" name="Rectangle 42">
            <a:extLst>
              <a:ext uri="{FF2B5EF4-FFF2-40B4-BE49-F238E27FC236}">
                <a16:creationId xmlns:a16="http://schemas.microsoft.com/office/drawing/2014/main" id="{CBC10AD7-8D0F-3A42-A826-34190AF301FD}"/>
              </a:ext>
            </a:extLst>
          </p:cNvPr>
          <p:cNvSpPr/>
          <p:nvPr/>
        </p:nvSpPr>
        <p:spPr>
          <a:xfrm>
            <a:off x="7655173" y="727416"/>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sp>
        <p:nvSpPr>
          <p:cNvPr id="16" name="Smiley Face 15">
            <a:extLst>
              <a:ext uri="{FF2B5EF4-FFF2-40B4-BE49-F238E27FC236}">
                <a16:creationId xmlns:a16="http://schemas.microsoft.com/office/drawing/2014/main" id="{BA0465DC-C6E2-1B4C-AC83-8A9D61414A9D}"/>
              </a:ext>
            </a:extLst>
          </p:cNvPr>
          <p:cNvSpPr/>
          <p:nvPr/>
        </p:nvSpPr>
        <p:spPr>
          <a:xfrm>
            <a:off x="9308579" y="6377521"/>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90C448E-9259-7644-A22B-D8990F44B7C6}"/>
              </a:ext>
            </a:extLst>
          </p:cNvPr>
          <p:cNvSpPr txBox="1"/>
          <p:nvPr/>
        </p:nvSpPr>
        <p:spPr>
          <a:xfrm>
            <a:off x="9559022" y="6366432"/>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cxnSp>
        <p:nvCxnSpPr>
          <p:cNvPr id="6" name="Straight Arrow Connector 5">
            <a:extLst>
              <a:ext uri="{FF2B5EF4-FFF2-40B4-BE49-F238E27FC236}">
                <a16:creationId xmlns:a16="http://schemas.microsoft.com/office/drawing/2014/main" id="{75D2E4BC-7A9E-5A47-BE31-7E8434CE7FC6}"/>
              </a:ext>
            </a:extLst>
          </p:cNvPr>
          <p:cNvCxnSpPr>
            <a:cxnSpLocks/>
          </p:cNvCxnSpPr>
          <p:nvPr/>
        </p:nvCxnSpPr>
        <p:spPr>
          <a:xfrm flipV="1">
            <a:off x="5481387" y="1332412"/>
            <a:ext cx="2048396" cy="3139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A3D7357-2FFB-3743-8602-9C1A0E006A02}"/>
              </a:ext>
            </a:extLst>
          </p:cNvPr>
          <p:cNvSpPr/>
          <p:nvPr/>
        </p:nvSpPr>
        <p:spPr>
          <a:xfrm>
            <a:off x="4279299" y="4473167"/>
            <a:ext cx="1947649" cy="369332"/>
          </a:xfrm>
          <a:prstGeom prst="rect">
            <a:avLst/>
          </a:prstGeom>
        </p:spPr>
        <p:txBody>
          <a:bodyPr wrap="none">
            <a:spAutoFit/>
          </a:bodyPr>
          <a:lstStyle/>
          <a:p>
            <a:r>
              <a:rPr lang="en-US" b="1" i="0" u="none" strike="noStrike" dirty="0">
                <a:solidFill>
                  <a:srgbClr val="363636"/>
                </a:solidFill>
                <a:effectLst/>
                <a:latin typeface="BlinkMacSystemFont"/>
              </a:rPr>
              <a:t>(S)-dihydroorotate</a:t>
            </a:r>
          </a:p>
        </p:txBody>
      </p:sp>
      <p:sp>
        <p:nvSpPr>
          <p:cNvPr id="12" name="Rectangle 11">
            <a:extLst>
              <a:ext uri="{FF2B5EF4-FFF2-40B4-BE49-F238E27FC236}">
                <a16:creationId xmlns:a16="http://schemas.microsoft.com/office/drawing/2014/main" id="{2BEAAD2B-6054-B64E-85BE-9AC2C24810BD}"/>
              </a:ext>
            </a:extLst>
          </p:cNvPr>
          <p:cNvSpPr/>
          <p:nvPr/>
        </p:nvSpPr>
        <p:spPr>
          <a:xfrm>
            <a:off x="3893496" y="5340922"/>
            <a:ext cx="2555251" cy="369332"/>
          </a:xfrm>
          <a:prstGeom prst="rect">
            <a:avLst/>
          </a:prstGeom>
        </p:spPr>
        <p:txBody>
          <a:bodyPr wrap="none">
            <a:spAutoFit/>
          </a:bodyPr>
          <a:lstStyle/>
          <a:p>
            <a:r>
              <a:rPr lang="en-US" b="1" i="0" u="none" strike="noStrike" dirty="0">
                <a:solidFill>
                  <a:srgbClr val="363636"/>
                </a:solidFill>
                <a:effectLst/>
                <a:latin typeface="BlinkMacSystemFont"/>
              </a:rPr>
              <a:t>N-carbamoyl-L-aspartate</a:t>
            </a:r>
          </a:p>
        </p:txBody>
      </p:sp>
      <p:sp>
        <p:nvSpPr>
          <p:cNvPr id="14" name="Rectangle 13">
            <a:extLst>
              <a:ext uri="{FF2B5EF4-FFF2-40B4-BE49-F238E27FC236}">
                <a16:creationId xmlns:a16="http://schemas.microsoft.com/office/drawing/2014/main" id="{AF56D37F-769E-944C-9B69-0A679FF51E47}"/>
              </a:ext>
            </a:extLst>
          </p:cNvPr>
          <p:cNvSpPr/>
          <p:nvPr/>
        </p:nvSpPr>
        <p:spPr>
          <a:xfrm>
            <a:off x="4107683" y="6146127"/>
            <a:ext cx="2252924" cy="369332"/>
          </a:xfrm>
          <a:prstGeom prst="rect">
            <a:avLst/>
          </a:prstGeom>
        </p:spPr>
        <p:txBody>
          <a:bodyPr wrap="none">
            <a:spAutoFit/>
          </a:bodyPr>
          <a:lstStyle/>
          <a:p>
            <a:r>
              <a:rPr lang="en-US" b="1" i="0" u="none" strike="noStrike" dirty="0">
                <a:solidFill>
                  <a:srgbClr val="363636"/>
                </a:solidFill>
                <a:effectLst/>
                <a:latin typeface="BlinkMacSystemFont"/>
              </a:rPr>
              <a:t>carbamoyl phosphate</a:t>
            </a:r>
          </a:p>
        </p:txBody>
      </p:sp>
      <p:cxnSp>
        <p:nvCxnSpPr>
          <p:cNvPr id="27" name="Straight Arrow Connector 26">
            <a:extLst>
              <a:ext uri="{FF2B5EF4-FFF2-40B4-BE49-F238E27FC236}">
                <a16:creationId xmlns:a16="http://schemas.microsoft.com/office/drawing/2014/main" id="{35946BC7-D35A-464C-AFD6-22EECD31BA2C}"/>
              </a:ext>
            </a:extLst>
          </p:cNvPr>
          <p:cNvCxnSpPr>
            <a:cxnSpLocks/>
          </p:cNvCxnSpPr>
          <p:nvPr/>
        </p:nvCxnSpPr>
        <p:spPr>
          <a:xfrm flipV="1">
            <a:off x="5253123" y="5710254"/>
            <a:ext cx="0" cy="505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D0EA077-EA93-EB42-8369-B7FF99E77136}"/>
              </a:ext>
            </a:extLst>
          </p:cNvPr>
          <p:cNvCxnSpPr>
            <a:cxnSpLocks/>
          </p:cNvCxnSpPr>
          <p:nvPr/>
        </p:nvCxnSpPr>
        <p:spPr>
          <a:xfrm flipV="1">
            <a:off x="5234145" y="4835503"/>
            <a:ext cx="0" cy="505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Smiley Face 28">
            <a:extLst>
              <a:ext uri="{FF2B5EF4-FFF2-40B4-BE49-F238E27FC236}">
                <a16:creationId xmlns:a16="http://schemas.microsoft.com/office/drawing/2014/main" id="{0B3242CB-DF3B-8D4F-8C19-35B9E319ABB5}"/>
              </a:ext>
            </a:extLst>
          </p:cNvPr>
          <p:cNvSpPr/>
          <p:nvPr/>
        </p:nvSpPr>
        <p:spPr>
          <a:xfrm>
            <a:off x="5127901" y="5850024"/>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5F1F120-5300-0648-AF2A-8CB7344949CA}"/>
              </a:ext>
            </a:extLst>
          </p:cNvPr>
          <p:cNvSpPr/>
          <p:nvPr/>
        </p:nvSpPr>
        <p:spPr>
          <a:xfrm>
            <a:off x="5127901" y="4997764"/>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mming Junction 18">
            <a:extLst>
              <a:ext uri="{FF2B5EF4-FFF2-40B4-BE49-F238E27FC236}">
                <a16:creationId xmlns:a16="http://schemas.microsoft.com/office/drawing/2014/main" id="{99F069C9-A33F-9843-A7A9-3DC8EDA32E31}"/>
              </a:ext>
            </a:extLst>
          </p:cNvPr>
          <p:cNvSpPr/>
          <p:nvPr/>
        </p:nvSpPr>
        <p:spPr>
          <a:xfrm>
            <a:off x="7780563" y="2855141"/>
            <a:ext cx="259032" cy="259032"/>
          </a:xfrm>
          <a:prstGeom prst="flowChartSummingJunctio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mming Junction 31">
            <a:extLst>
              <a:ext uri="{FF2B5EF4-FFF2-40B4-BE49-F238E27FC236}">
                <a16:creationId xmlns:a16="http://schemas.microsoft.com/office/drawing/2014/main" id="{50887DE4-821C-6B45-B78B-3F6AB226E0E0}"/>
              </a:ext>
            </a:extLst>
          </p:cNvPr>
          <p:cNvSpPr/>
          <p:nvPr/>
        </p:nvSpPr>
        <p:spPr>
          <a:xfrm>
            <a:off x="7266625" y="3308413"/>
            <a:ext cx="259032" cy="259032"/>
          </a:xfrm>
          <a:prstGeom prst="flowChartSummingJunctio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mming Junction 32">
            <a:extLst>
              <a:ext uri="{FF2B5EF4-FFF2-40B4-BE49-F238E27FC236}">
                <a16:creationId xmlns:a16="http://schemas.microsoft.com/office/drawing/2014/main" id="{E6615BB6-405E-5841-B921-D357104FB92B}"/>
              </a:ext>
            </a:extLst>
          </p:cNvPr>
          <p:cNvSpPr/>
          <p:nvPr/>
        </p:nvSpPr>
        <p:spPr>
          <a:xfrm>
            <a:off x="9299990" y="6016611"/>
            <a:ext cx="259032" cy="259032"/>
          </a:xfrm>
          <a:prstGeom prst="flowChartSummingJunctio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57646E-3D6C-E14F-88BC-1757D45BD19A}"/>
              </a:ext>
            </a:extLst>
          </p:cNvPr>
          <p:cNvSpPr txBox="1"/>
          <p:nvPr/>
        </p:nvSpPr>
        <p:spPr>
          <a:xfrm>
            <a:off x="9559022" y="5962963"/>
            <a:ext cx="2394857" cy="369332"/>
          </a:xfrm>
          <a:prstGeom prst="rect">
            <a:avLst/>
          </a:prstGeom>
          <a:noFill/>
        </p:spPr>
        <p:txBody>
          <a:bodyPr wrap="square" rtlCol="0">
            <a:spAutoFit/>
          </a:bodyPr>
          <a:lstStyle/>
          <a:p>
            <a:r>
              <a:rPr lang="en-US" dirty="0"/>
              <a:t>Missed in FPA</a:t>
            </a:r>
          </a:p>
        </p:txBody>
      </p:sp>
    </p:spTree>
    <p:extLst>
      <p:ext uri="{BB962C8B-B14F-4D97-AF65-F5344CB8AC3E}">
        <p14:creationId xmlns:p14="http://schemas.microsoft.com/office/powerpoint/2010/main" val="16345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8BD9A-22CD-E143-9ADD-16BD96E8460A}"/>
              </a:ext>
            </a:extLst>
          </p:cNvPr>
          <p:cNvSpPr/>
          <p:nvPr/>
        </p:nvSpPr>
        <p:spPr>
          <a:xfrm>
            <a:off x="27097" y="153101"/>
            <a:ext cx="2381806"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Lysine biosynthesis</a:t>
            </a:r>
          </a:p>
        </p:txBody>
      </p:sp>
      <p:grpSp>
        <p:nvGrpSpPr>
          <p:cNvPr id="12" name="Group 11">
            <a:extLst>
              <a:ext uri="{FF2B5EF4-FFF2-40B4-BE49-F238E27FC236}">
                <a16:creationId xmlns:a16="http://schemas.microsoft.com/office/drawing/2014/main" id="{B84CA971-0CEA-9E4D-AF16-67DDA98E0650}"/>
              </a:ext>
            </a:extLst>
          </p:cNvPr>
          <p:cNvGrpSpPr/>
          <p:nvPr/>
        </p:nvGrpSpPr>
        <p:grpSpPr>
          <a:xfrm>
            <a:off x="0" y="1227376"/>
            <a:ext cx="5867508" cy="4698825"/>
            <a:chOff x="265438" y="0"/>
            <a:chExt cx="8563708" cy="6858000"/>
          </a:xfrm>
        </p:grpSpPr>
        <p:pic>
          <p:nvPicPr>
            <p:cNvPr id="4" name="Picture 3">
              <a:extLst>
                <a:ext uri="{FF2B5EF4-FFF2-40B4-BE49-F238E27FC236}">
                  <a16:creationId xmlns:a16="http://schemas.microsoft.com/office/drawing/2014/main" id="{5803C75B-5B89-F946-935D-BCF76DDDB3BB}"/>
                </a:ext>
              </a:extLst>
            </p:cNvPr>
            <p:cNvPicPr>
              <a:picLocks noChangeAspect="1"/>
            </p:cNvPicPr>
            <p:nvPr/>
          </p:nvPicPr>
          <p:blipFill>
            <a:blip r:embed="rId2"/>
            <a:stretch>
              <a:fillRect/>
            </a:stretch>
          </p:blipFill>
          <p:spPr>
            <a:xfrm>
              <a:off x="265438" y="0"/>
              <a:ext cx="8563708" cy="6858000"/>
            </a:xfrm>
            <a:prstGeom prst="rect">
              <a:avLst/>
            </a:prstGeom>
          </p:spPr>
        </p:pic>
        <p:sp>
          <p:nvSpPr>
            <p:cNvPr id="5" name="5-Point Star 4">
              <a:extLst>
                <a:ext uri="{FF2B5EF4-FFF2-40B4-BE49-F238E27FC236}">
                  <a16:creationId xmlns:a16="http://schemas.microsoft.com/office/drawing/2014/main" id="{961CDFD6-A09B-F443-A6DD-1A55843A449A}"/>
                </a:ext>
              </a:extLst>
            </p:cNvPr>
            <p:cNvSpPr/>
            <p:nvPr/>
          </p:nvSpPr>
          <p:spPr>
            <a:xfrm>
              <a:off x="7187186" y="4929245"/>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D730501A-EAAB-A742-B61E-E4944CDE7F17}"/>
                </a:ext>
              </a:extLst>
            </p:cNvPr>
            <p:cNvSpPr/>
            <p:nvPr/>
          </p:nvSpPr>
          <p:spPr>
            <a:xfrm>
              <a:off x="7513758" y="1235261"/>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46A80482-14AA-3444-9C03-BD1B98EAE5A7}"/>
                </a:ext>
              </a:extLst>
            </p:cNvPr>
            <p:cNvSpPr/>
            <p:nvPr/>
          </p:nvSpPr>
          <p:spPr>
            <a:xfrm>
              <a:off x="6001739" y="586103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A955250-F789-854D-BFA9-65E050D2B268}"/>
                </a:ext>
              </a:extLst>
            </p:cNvPr>
            <p:cNvSpPr/>
            <p:nvPr/>
          </p:nvSpPr>
          <p:spPr>
            <a:xfrm>
              <a:off x="6096000" y="200135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149A3E03-FBE1-084A-B813-B206CBD80B9B}"/>
                </a:ext>
              </a:extLst>
            </p:cNvPr>
            <p:cNvSpPr/>
            <p:nvPr/>
          </p:nvSpPr>
          <p:spPr>
            <a:xfrm>
              <a:off x="5568925" y="441555"/>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E5893832-6230-6C4E-917F-8AF364D3BBB2}"/>
                </a:ext>
              </a:extLst>
            </p:cNvPr>
            <p:cNvSpPr/>
            <p:nvPr/>
          </p:nvSpPr>
          <p:spPr>
            <a:xfrm>
              <a:off x="2536267" y="2932119"/>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AFF311C8-BD5A-864A-9F2F-9FEC40310CC3}"/>
                </a:ext>
              </a:extLst>
            </p:cNvPr>
            <p:cNvSpPr/>
            <p:nvPr/>
          </p:nvSpPr>
          <p:spPr>
            <a:xfrm>
              <a:off x="2103453" y="441555"/>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DE471759-6791-914E-B5E0-B75F708D094E}"/>
              </a:ext>
            </a:extLst>
          </p:cNvPr>
          <p:cNvGrpSpPr/>
          <p:nvPr/>
        </p:nvGrpSpPr>
        <p:grpSpPr>
          <a:xfrm>
            <a:off x="6035579" y="1227376"/>
            <a:ext cx="5867508" cy="4698826"/>
            <a:chOff x="265438" y="0"/>
            <a:chExt cx="8563708" cy="6858000"/>
          </a:xfrm>
        </p:grpSpPr>
        <p:pic>
          <p:nvPicPr>
            <p:cNvPr id="14" name="Picture 13">
              <a:extLst>
                <a:ext uri="{FF2B5EF4-FFF2-40B4-BE49-F238E27FC236}">
                  <a16:creationId xmlns:a16="http://schemas.microsoft.com/office/drawing/2014/main" id="{2F6198F3-4906-224A-B15C-7270A61475D6}"/>
                </a:ext>
              </a:extLst>
            </p:cNvPr>
            <p:cNvPicPr>
              <a:picLocks noChangeAspect="1"/>
            </p:cNvPicPr>
            <p:nvPr/>
          </p:nvPicPr>
          <p:blipFill>
            <a:blip r:embed="rId2"/>
            <a:stretch>
              <a:fillRect/>
            </a:stretch>
          </p:blipFill>
          <p:spPr>
            <a:xfrm>
              <a:off x="265438" y="0"/>
              <a:ext cx="8563708" cy="6858000"/>
            </a:xfrm>
            <a:prstGeom prst="rect">
              <a:avLst/>
            </a:prstGeom>
          </p:spPr>
        </p:pic>
        <p:sp>
          <p:nvSpPr>
            <p:cNvPr id="15" name="5-Point Star 14">
              <a:extLst>
                <a:ext uri="{FF2B5EF4-FFF2-40B4-BE49-F238E27FC236}">
                  <a16:creationId xmlns:a16="http://schemas.microsoft.com/office/drawing/2014/main" id="{8A0FD8D9-51D8-964F-883E-8F3EE10A9548}"/>
                </a:ext>
              </a:extLst>
            </p:cNvPr>
            <p:cNvSpPr/>
            <p:nvPr/>
          </p:nvSpPr>
          <p:spPr>
            <a:xfrm>
              <a:off x="7187186" y="4929245"/>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5-Point Star 15">
              <a:extLst>
                <a:ext uri="{FF2B5EF4-FFF2-40B4-BE49-F238E27FC236}">
                  <a16:creationId xmlns:a16="http://schemas.microsoft.com/office/drawing/2014/main" id="{36D2C78D-8D4A-B14B-85ED-3C141AFB7CF9}"/>
                </a:ext>
              </a:extLst>
            </p:cNvPr>
            <p:cNvSpPr/>
            <p:nvPr/>
          </p:nvSpPr>
          <p:spPr>
            <a:xfrm>
              <a:off x="7513758" y="1235261"/>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 name="5-Point Star 16">
              <a:extLst>
                <a:ext uri="{FF2B5EF4-FFF2-40B4-BE49-F238E27FC236}">
                  <a16:creationId xmlns:a16="http://schemas.microsoft.com/office/drawing/2014/main" id="{CFFCC238-CB64-C243-8440-DF330EDC92D1}"/>
                </a:ext>
              </a:extLst>
            </p:cNvPr>
            <p:cNvSpPr/>
            <p:nvPr/>
          </p:nvSpPr>
          <p:spPr>
            <a:xfrm>
              <a:off x="6001739" y="5861033"/>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 name="5-Point Star 17">
              <a:extLst>
                <a:ext uri="{FF2B5EF4-FFF2-40B4-BE49-F238E27FC236}">
                  <a16:creationId xmlns:a16="http://schemas.microsoft.com/office/drawing/2014/main" id="{14E3B4BC-7853-4349-9F00-D11F83D68188}"/>
                </a:ext>
              </a:extLst>
            </p:cNvPr>
            <p:cNvSpPr/>
            <p:nvPr/>
          </p:nvSpPr>
          <p:spPr>
            <a:xfrm>
              <a:off x="6096000" y="200135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 name="5-Point Star 18">
              <a:extLst>
                <a:ext uri="{FF2B5EF4-FFF2-40B4-BE49-F238E27FC236}">
                  <a16:creationId xmlns:a16="http://schemas.microsoft.com/office/drawing/2014/main" id="{340A3178-BA82-3D42-9527-2D4C127BE67C}"/>
                </a:ext>
              </a:extLst>
            </p:cNvPr>
            <p:cNvSpPr/>
            <p:nvPr/>
          </p:nvSpPr>
          <p:spPr>
            <a:xfrm>
              <a:off x="5568925" y="441555"/>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 name="5-Point Star 19">
              <a:extLst>
                <a:ext uri="{FF2B5EF4-FFF2-40B4-BE49-F238E27FC236}">
                  <a16:creationId xmlns:a16="http://schemas.microsoft.com/office/drawing/2014/main" id="{12CB9597-F257-B643-A5C3-0FABA8AC03C9}"/>
                </a:ext>
              </a:extLst>
            </p:cNvPr>
            <p:cNvSpPr/>
            <p:nvPr/>
          </p:nvSpPr>
          <p:spPr>
            <a:xfrm>
              <a:off x="2536267" y="2932119"/>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 name="5-Point Star 20">
              <a:extLst>
                <a:ext uri="{FF2B5EF4-FFF2-40B4-BE49-F238E27FC236}">
                  <a16:creationId xmlns:a16="http://schemas.microsoft.com/office/drawing/2014/main" id="{497BCAB4-13D5-A14D-A49C-02A95B6FB40B}"/>
                </a:ext>
              </a:extLst>
            </p:cNvPr>
            <p:cNvSpPr/>
            <p:nvPr/>
          </p:nvSpPr>
          <p:spPr>
            <a:xfrm>
              <a:off x="2103453" y="441555"/>
              <a:ext cx="432814" cy="432814"/>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sp>
        <p:nvSpPr>
          <p:cNvPr id="22" name="Rectangle 21">
            <a:extLst>
              <a:ext uri="{FF2B5EF4-FFF2-40B4-BE49-F238E27FC236}">
                <a16:creationId xmlns:a16="http://schemas.microsoft.com/office/drawing/2014/main" id="{5E6A33CF-7865-A84A-BE8C-36FE6993C848}"/>
              </a:ext>
            </a:extLst>
          </p:cNvPr>
          <p:cNvSpPr/>
          <p:nvPr/>
        </p:nvSpPr>
        <p:spPr>
          <a:xfrm>
            <a:off x="2431052" y="747133"/>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23" name="Rectangle 22">
            <a:extLst>
              <a:ext uri="{FF2B5EF4-FFF2-40B4-BE49-F238E27FC236}">
                <a16:creationId xmlns:a16="http://schemas.microsoft.com/office/drawing/2014/main" id="{11C08572-A8AE-4045-8E51-9545523DAEE0}"/>
              </a:ext>
            </a:extLst>
          </p:cNvPr>
          <p:cNvSpPr/>
          <p:nvPr/>
        </p:nvSpPr>
        <p:spPr>
          <a:xfrm>
            <a:off x="7888007" y="743368"/>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pic>
        <p:nvPicPr>
          <p:cNvPr id="24" name="Picture 23">
            <a:extLst>
              <a:ext uri="{FF2B5EF4-FFF2-40B4-BE49-F238E27FC236}">
                <a16:creationId xmlns:a16="http://schemas.microsoft.com/office/drawing/2014/main" id="{8DC59359-C6E4-4C41-A4EF-2330A5E246AE}"/>
              </a:ext>
            </a:extLst>
          </p:cNvPr>
          <p:cNvPicPr>
            <a:picLocks noChangeAspect="1"/>
          </p:cNvPicPr>
          <p:nvPr/>
        </p:nvPicPr>
        <p:blipFill>
          <a:blip r:embed="rId3"/>
          <a:stretch>
            <a:fillRect/>
          </a:stretch>
        </p:blipFill>
        <p:spPr>
          <a:xfrm>
            <a:off x="5627732" y="5769020"/>
            <a:ext cx="4842348" cy="919433"/>
          </a:xfrm>
          <a:prstGeom prst="rect">
            <a:avLst/>
          </a:prstGeom>
        </p:spPr>
      </p:pic>
      <p:sp>
        <p:nvSpPr>
          <p:cNvPr id="26" name="Smiley Face 25">
            <a:extLst>
              <a:ext uri="{FF2B5EF4-FFF2-40B4-BE49-F238E27FC236}">
                <a16:creationId xmlns:a16="http://schemas.microsoft.com/office/drawing/2014/main" id="{09CFB0BE-8AC9-4144-896D-156C9342925D}"/>
              </a:ext>
            </a:extLst>
          </p:cNvPr>
          <p:cNvSpPr/>
          <p:nvPr/>
        </p:nvSpPr>
        <p:spPr>
          <a:xfrm>
            <a:off x="8501575" y="2644726"/>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923AFABC-1413-1D49-894E-845440CB6A85}"/>
              </a:ext>
            </a:extLst>
          </p:cNvPr>
          <p:cNvSpPr/>
          <p:nvPr/>
        </p:nvSpPr>
        <p:spPr>
          <a:xfrm>
            <a:off x="5627732" y="5463121"/>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5B3381C-E820-254E-866E-18A640FE64BE}"/>
              </a:ext>
            </a:extLst>
          </p:cNvPr>
          <p:cNvSpPr txBox="1"/>
          <p:nvPr/>
        </p:nvSpPr>
        <p:spPr>
          <a:xfrm>
            <a:off x="5878175" y="5452032"/>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31" name="Smiley Face 30">
            <a:extLst>
              <a:ext uri="{FF2B5EF4-FFF2-40B4-BE49-F238E27FC236}">
                <a16:creationId xmlns:a16="http://schemas.microsoft.com/office/drawing/2014/main" id="{BC038C31-02AB-2A40-A83D-4AE2100B8A2B}"/>
              </a:ext>
            </a:extLst>
          </p:cNvPr>
          <p:cNvSpPr/>
          <p:nvPr/>
        </p:nvSpPr>
        <p:spPr>
          <a:xfrm>
            <a:off x="9265128" y="1576016"/>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292C470F-D89D-7246-92BC-6271ED60DA1E}"/>
              </a:ext>
            </a:extLst>
          </p:cNvPr>
          <p:cNvSpPr/>
          <p:nvPr/>
        </p:nvSpPr>
        <p:spPr>
          <a:xfrm>
            <a:off x="10708543" y="2128081"/>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D3234D64-2DA5-3545-8C6B-4BC3A0EDAF32}"/>
              </a:ext>
            </a:extLst>
          </p:cNvPr>
          <p:cNvSpPr/>
          <p:nvPr/>
        </p:nvSpPr>
        <p:spPr>
          <a:xfrm>
            <a:off x="7930856" y="3282450"/>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DB8379BC-E2ED-AC42-B11D-89F345E2BB0A}"/>
              </a:ext>
            </a:extLst>
          </p:cNvPr>
          <p:cNvSpPr/>
          <p:nvPr/>
        </p:nvSpPr>
        <p:spPr>
          <a:xfrm>
            <a:off x="9988913" y="5518577"/>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EDB5A946-2A65-BF4B-929D-2C67BDC91A0C}"/>
              </a:ext>
            </a:extLst>
          </p:cNvPr>
          <p:cNvSpPr/>
          <p:nvPr/>
        </p:nvSpPr>
        <p:spPr>
          <a:xfrm>
            <a:off x="7614511" y="1574635"/>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04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7E9392-CD1B-2942-AA42-CF0E57322528}"/>
              </a:ext>
            </a:extLst>
          </p:cNvPr>
          <p:cNvSpPr/>
          <p:nvPr/>
        </p:nvSpPr>
        <p:spPr>
          <a:xfrm>
            <a:off x="180702" y="145442"/>
            <a:ext cx="2108269"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Gluconeogenesis</a:t>
            </a:r>
          </a:p>
        </p:txBody>
      </p:sp>
      <p:pic>
        <p:nvPicPr>
          <p:cNvPr id="9" name="Picture 8">
            <a:extLst>
              <a:ext uri="{FF2B5EF4-FFF2-40B4-BE49-F238E27FC236}">
                <a16:creationId xmlns:a16="http://schemas.microsoft.com/office/drawing/2014/main" id="{7985B3C5-9AF5-CF43-8575-D2F3D2656216}"/>
              </a:ext>
            </a:extLst>
          </p:cNvPr>
          <p:cNvPicPr>
            <a:picLocks noChangeAspect="1"/>
          </p:cNvPicPr>
          <p:nvPr/>
        </p:nvPicPr>
        <p:blipFill>
          <a:blip r:embed="rId3"/>
          <a:stretch>
            <a:fillRect/>
          </a:stretch>
        </p:blipFill>
        <p:spPr>
          <a:xfrm>
            <a:off x="82962" y="1509770"/>
            <a:ext cx="6013038" cy="3896203"/>
          </a:xfrm>
          <a:prstGeom prst="rect">
            <a:avLst/>
          </a:prstGeom>
        </p:spPr>
      </p:pic>
      <p:sp>
        <p:nvSpPr>
          <p:cNvPr id="11" name="5-Point Star 10">
            <a:extLst>
              <a:ext uri="{FF2B5EF4-FFF2-40B4-BE49-F238E27FC236}">
                <a16:creationId xmlns:a16="http://schemas.microsoft.com/office/drawing/2014/main" id="{A98FA93E-61B9-4C40-AFBF-EE9BC84A1ACA}"/>
              </a:ext>
            </a:extLst>
          </p:cNvPr>
          <p:cNvSpPr/>
          <p:nvPr/>
        </p:nvSpPr>
        <p:spPr>
          <a:xfrm>
            <a:off x="4495613" y="4599981"/>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63A41DB5-EDB2-EB4E-AFAC-87F1FDACCA62}"/>
              </a:ext>
            </a:extLst>
          </p:cNvPr>
          <p:cNvSpPr/>
          <p:nvPr/>
        </p:nvSpPr>
        <p:spPr>
          <a:xfrm>
            <a:off x="4079579" y="4938196"/>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2EB70EF9-13F5-104E-B149-240B0045FA13}"/>
              </a:ext>
            </a:extLst>
          </p:cNvPr>
          <p:cNvSpPr/>
          <p:nvPr/>
        </p:nvSpPr>
        <p:spPr>
          <a:xfrm>
            <a:off x="2161034" y="3594317"/>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26F3B35F-35D9-0746-8A7E-B9A8AF9245ED}"/>
              </a:ext>
            </a:extLst>
          </p:cNvPr>
          <p:cNvSpPr/>
          <p:nvPr/>
        </p:nvSpPr>
        <p:spPr>
          <a:xfrm>
            <a:off x="3317961" y="4938196"/>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280DC0BA-4500-FE43-B1F4-F2000764A23F}"/>
              </a:ext>
            </a:extLst>
          </p:cNvPr>
          <p:cNvSpPr/>
          <p:nvPr/>
        </p:nvSpPr>
        <p:spPr>
          <a:xfrm>
            <a:off x="1611961" y="4938196"/>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F0D7AFA4-DE84-3243-B76E-4430CBA32F85}"/>
              </a:ext>
            </a:extLst>
          </p:cNvPr>
          <p:cNvSpPr/>
          <p:nvPr/>
        </p:nvSpPr>
        <p:spPr>
          <a:xfrm>
            <a:off x="978279" y="4938196"/>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DDA39852-DAE8-2F4C-B4F9-5EDCD2111781}"/>
              </a:ext>
            </a:extLst>
          </p:cNvPr>
          <p:cNvSpPr/>
          <p:nvPr/>
        </p:nvSpPr>
        <p:spPr>
          <a:xfrm>
            <a:off x="978279" y="3844743"/>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7E9E761-63FC-C444-B0BE-E4C8785A0B54}"/>
              </a:ext>
            </a:extLst>
          </p:cNvPr>
          <p:cNvPicPr>
            <a:picLocks noChangeAspect="1"/>
          </p:cNvPicPr>
          <p:nvPr/>
        </p:nvPicPr>
        <p:blipFill>
          <a:blip r:embed="rId3"/>
          <a:stretch>
            <a:fillRect/>
          </a:stretch>
        </p:blipFill>
        <p:spPr>
          <a:xfrm>
            <a:off x="6178964" y="1509771"/>
            <a:ext cx="6013036" cy="3896202"/>
          </a:xfrm>
          <a:prstGeom prst="rect">
            <a:avLst/>
          </a:prstGeom>
        </p:spPr>
      </p:pic>
      <p:sp>
        <p:nvSpPr>
          <p:cNvPr id="31" name="5-Point Star 30">
            <a:extLst>
              <a:ext uri="{FF2B5EF4-FFF2-40B4-BE49-F238E27FC236}">
                <a16:creationId xmlns:a16="http://schemas.microsoft.com/office/drawing/2014/main" id="{C34D8D42-DF91-D74D-A888-E6B7117005CE}"/>
              </a:ext>
            </a:extLst>
          </p:cNvPr>
          <p:cNvSpPr/>
          <p:nvPr/>
        </p:nvSpPr>
        <p:spPr>
          <a:xfrm>
            <a:off x="1083490" y="5696824"/>
            <a:ext cx="255875" cy="255875"/>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D1D7F46-4268-3B44-B0B0-A59E9F6B6170}"/>
              </a:ext>
            </a:extLst>
          </p:cNvPr>
          <p:cNvSpPr txBox="1"/>
          <p:nvPr/>
        </p:nvSpPr>
        <p:spPr>
          <a:xfrm>
            <a:off x="1339364" y="5696824"/>
            <a:ext cx="575140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significant correlation</a:t>
            </a:r>
          </a:p>
        </p:txBody>
      </p:sp>
      <p:sp>
        <p:nvSpPr>
          <p:cNvPr id="33" name="Rectangle 32">
            <a:extLst>
              <a:ext uri="{FF2B5EF4-FFF2-40B4-BE49-F238E27FC236}">
                <a16:creationId xmlns:a16="http://schemas.microsoft.com/office/drawing/2014/main" id="{245CB469-750A-7840-B0B1-B008E84D296A}"/>
              </a:ext>
            </a:extLst>
          </p:cNvPr>
          <p:cNvSpPr/>
          <p:nvPr/>
        </p:nvSpPr>
        <p:spPr>
          <a:xfrm>
            <a:off x="11073384" y="3632590"/>
            <a:ext cx="612668" cy="307777"/>
          </a:xfrm>
          <a:prstGeom prst="rect">
            <a:avLst/>
          </a:prstGeom>
          <a:solidFill>
            <a:schemeClr val="bg1"/>
          </a:solidFill>
        </p:spPr>
        <p:txBody>
          <a:bodyPr wrap="none">
            <a:spAutoFit/>
          </a:bodyPr>
          <a:lstStyle/>
          <a:p>
            <a:r>
              <a:rPr lang="en-US" sz="1400" dirty="0" err="1">
                <a:latin typeface="Arial" panose="020B0604020202020204" pitchFamily="34" charset="0"/>
                <a:cs typeface="Arial" panose="020B0604020202020204" pitchFamily="34" charset="0"/>
              </a:rPr>
              <a:t>acald</a:t>
            </a:r>
            <a:endParaRPr lang="en-US" sz="1400" dirty="0">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EFB7A585-F22C-4F4C-B005-9A96578DB7B3}"/>
              </a:ext>
            </a:extLst>
          </p:cNvPr>
          <p:cNvCxnSpPr/>
          <p:nvPr/>
        </p:nvCxnSpPr>
        <p:spPr>
          <a:xfrm>
            <a:off x="10817352" y="3803286"/>
            <a:ext cx="2560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5-Point Star 35">
            <a:extLst>
              <a:ext uri="{FF2B5EF4-FFF2-40B4-BE49-F238E27FC236}">
                <a16:creationId xmlns:a16="http://schemas.microsoft.com/office/drawing/2014/main" id="{4EE3719B-3B50-5648-91A9-517507D9E35D}"/>
              </a:ext>
            </a:extLst>
          </p:cNvPr>
          <p:cNvSpPr/>
          <p:nvPr/>
        </p:nvSpPr>
        <p:spPr>
          <a:xfrm>
            <a:off x="10799064" y="3641734"/>
            <a:ext cx="255875" cy="255875"/>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CFD38246-586A-9745-B83F-30834D6F118F}"/>
              </a:ext>
            </a:extLst>
          </p:cNvPr>
          <p:cNvSpPr/>
          <p:nvPr/>
        </p:nvSpPr>
        <p:spPr>
          <a:xfrm>
            <a:off x="10608105" y="4599981"/>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2EE90C55-8970-0242-A787-D2A25D3DF986}"/>
              </a:ext>
            </a:extLst>
          </p:cNvPr>
          <p:cNvSpPr/>
          <p:nvPr/>
        </p:nvSpPr>
        <p:spPr>
          <a:xfrm>
            <a:off x="10192071" y="4938196"/>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a:extLst>
              <a:ext uri="{FF2B5EF4-FFF2-40B4-BE49-F238E27FC236}">
                <a16:creationId xmlns:a16="http://schemas.microsoft.com/office/drawing/2014/main" id="{17AF4F3F-1011-C042-BA31-EC94318668D2}"/>
              </a:ext>
            </a:extLst>
          </p:cNvPr>
          <p:cNvSpPr/>
          <p:nvPr/>
        </p:nvSpPr>
        <p:spPr>
          <a:xfrm>
            <a:off x="8273526" y="3594317"/>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a:extLst>
              <a:ext uri="{FF2B5EF4-FFF2-40B4-BE49-F238E27FC236}">
                <a16:creationId xmlns:a16="http://schemas.microsoft.com/office/drawing/2014/main" id="{4B9D9721-12DD-CC48-AF29-0B17FA6E2998}"/>
              </a:ext>
            </a:extLst>
          </p:cNvPr>
          <p:cNvSpPr/>
          <p:nvPr/>
        </p:nvSpPr>
        <p:spPr>
          <a:xfrm>
            <a:off x="9430453" y="4938196"/>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a:extLst>
              <a:ext uri="{FF2B5EF4-FFF2-40B4-BE49-F238E27FC236}">
                <a16:creationId xmlns:a16="http://schemas.microsoft.com/office/drawing/2014/main" id="{60BEF4E2-F78B-0644-B6E3-556C4ACDB543}"/>
              </a:ext>
            </a:extLst>
          </p:cNvPr>
          <p:cNvSpPr/>
          <p:nvPr/>
        </p:nvSpPr>
        <p:spPr>
          <a:xfrm>
            <a:off x="7724453" y="4938196"/>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a:extLst>
              <a:ext uri="{FF2B5EF4-FFF2-40B4-BE49-F238E27FC236}">
                <a16:creationId xmlns:a16="http://schemas.microsoft.com/office/drawing/2014/main" id="{D8637289-0D95-1847-A83C-0E8811D433FE}"/>
              </a:ext>
            </a:extLst>
          </p:cNvPr>
          <p:cNvSpPr/>
          <p:nvPr/>
        </p:nvSpPr>
        <p:spPr>
          <a:xfrm>
            <a:off x="7090771" y="4938196"/>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a:extLst>
              <a:ext uri="{FF2B5EF4-FFF2-40B4-BE49-F238E27FC236}">
                <a16:creationId xmlns:a16="http://schemas.microsoft.com/office/drawing/2014/main" id="{BA3DF807-ECDA-1249-A27A-2A7F8C69DE37}"/>
              </a:ext>
            </a:extLst>
          </p:cNvPr>
          <p:cNvSpPr/>
          <p:nvPr/>
        </p:nvSpPr>
        <p:spPr>
          <a:xfrm>
            <a:off x="7090771" y="3844743"/>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0A62BCB-147B-E242-A5BC-3AA5B33DA8F8}"/>
              </a:ext>
            </a:extLst>
          </p:cNvPr>
          <p:cNvSpPr txBox="1"/>
          <p:nvPr/>
        </p:nvSpPr>
        <p:spPr>
          <a:xfrm>
            <a:off x="1339364" y="6051352"/>
            <a:ext cx="575140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(new) significant correlation in relative-relative comparison</a:t>
            </a:r>
          </a:p>
        </p:txBody>
      </p:sp>
      <p:sp>
        <p:nvSpPr>
          <p:cNvPr id="45" name="TextBox 44">
            <a:extLst>
              <a:ext uri="{FF2B5EF4-FFF2-40B4-BE49-F238E27FC236}">
                <a16:creationId xmlns:a16="http://schemas.microsoft.com/office/drawing/2014/main" id="{4ECC56F3-B0A9-6C43-A6C7-75CE7ECE4817}"/>
              </a:ext>
            </a:extLst>
          </p:cNvPr>
          <p:cNvSpPr txBox="1"/>
          <p:nvPr/>
        </p:nvSpPr>
        <p:spPr>
          <a:xfrm>
            <a:off x="1339364" y="6435590"/>
            <a:ext cx="575140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significant in raw-raw but not significant in relative-relative</a:t>
            </a:r>
          </a:p>
        </p:txBody>
      </p:sp>
      <p:sp>
        <p:nvSpPr>
          <p:cNvPr id="46" name="5-Point Star 45">
            <a:extLst>
              <a:ext uri="{FF2B5EF4-FFF2-40B4-BE49-F238E27FC236}">
                <a16:creationId xmlns:a16="http://schemas.microsoft.com/office/drawing/2014/main" id="{5310B5DF-8BDF-1046-8CBA-4F5BCBA44E11}"/>
              </a:ext>
            </a:extLst>
          </p:cNvPr>
          <p:cNvSpPr/>
          <p:nvPr/>
        </p:nvSpPr>
        <p:spPr>
          <a:xfrm>
            <a:off x="1083489" y="6068062"/>
            <a:ext cx="255875" cy="255875"/>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a:extLst>
              <a:ext uri="{FF2B5EF4-FFF2-40B4-BE49-F238E27FC236}">
                <a16:creationId xmlns:a16="http://schemas.microsoft.com/office/drawing/2014/main" id="{FCF23D73-4E85-B34D-9954-F4A326E1B2B8}"/>
              </a:ext>
            </a:extLst>
          </p:cNvPr>
          <p:cNvSpPr/>
          <p:nvPr/>
        </p:nvSpPr>
        <p:spPr>
          <a:xfrm>
            <a:off x="1089664" y="6461540"/>
            <a:ext cx="255875" cy="255875"/>
          </a:xfrm>
          <a:prstGeom prst="star5">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0E1ECCC-6618-4C41-A414-1833C6070B5C}"/>
              </a:ext>
            </a:extLst>
          </p:cNvPr>
          <p:cNvSpPr/>
          <p:nvPr/>
        </p:nvSpPr>
        <p:spPr>
          <a:xfrm>
            <a:off x="2165159" y="1007859"/>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49" name="Rectangle 48">
            <a:extLst>
              <a:ext uri="{FF2B5EF4-FFF2-40B4-BE49-F238E27FC236}">
                <a16:creationId xmlns:a16="http://schemas.microsoft.com/office/drawing/2014/main" id="{A4C44F85-1E46-F745-A711-5437B803A12B}"/>
              </a:ext>
            </a:extLst>
          </p:cNvPr>
          <p:cNvSpPr/>
          <p:nvPr/>
        </p:nvSpPr>
        <p:spPr>
          <a:xfrm>
            <a:off x="8018798" y="1082695"/>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sp>
        <p:nvSpPr>
          <p:cNvPr id="30" name="Smiley Face 29">
            <a:extLst>
              <a:ext uri="{FF2B5EF4-FFF2-40B4-BE49-F238E27FC236}">
                <a16:creationId xmlns:a16="http://schemas.microsoft.com/office/drawing/2014/main" id="{97D09694-7125-9946-BFD3-FF8548197AA3}"/>
              </a:ext>
            </a:extLst>
          </p:cNvPr>
          <p:cNvSpPr/>
          <p:nvPr/>
        </p:nvSpPr>
        <p:spPr>
          <a:xfrm>
            <a:off x="8940671" y="606371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D86A6B4-516E-7E4E-A691-09F58E393752}"/>
              </a:ext>
            </a:extLst>
          </p:cNvPr>
          <p:cNvSpPr txBox="1"/>
          <p:nvPr/>
        </p:nvSpPr>
        <p:spPr>
          <a:xfrm>
            <a:off x="9191114" y="6052624"/>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Tree>
    <p:extLst>
      <p:ext uri="{BB962C8B-B14F-4D97-AF65-F5344CB8AC3E}">
        <p14:creationId xmlns:p14="http://schemas.microsoft.com/office/powerpoint/2010/main" val="184010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2E21798-663A-954E-88F1-DA6D3C3E9983}"/>
              </a:ext>
            </a:extLst>
          </p:cNvPr>
          <p:cNvGrpSpPr/>
          <p:nvPr/>
        </p:nvGrpSpPr>
        <p:grpSpPr>
          <a:xfrm>
            <a:off x="1554628" y="6425"/>
            <a:ext cx="7701740" cy="6858000"/>
            <a:chOff x="1554628" y="0"/>
            <a:chExt cx="7701740" cy="6858000"/>
          </a:xfrm>
        </p:grpSpPr>
        <p:pic>
          <p:nvPicPr>
            <p:cNvPr id="2" name="Picture 1">
              <a:extLst>
                <a:ext uri="{FF2B5EF4-FFF2-40B4-BE49-F238E27FC236}">
                  <a16:creationId xmlns:a16="http://schemas.microsoft.com/office/drawing/2014/main" id="{F520ABFF-D7E0-8343-896F-93D72D39EDCA}"/>
                </a:ext>
              </a:extLst>
            </p:cNvPr>
            <p:cNvPicPr>
              <a:picLocks noChangeAspect="1"/>
            </p:cNvPicPr>
            <p:nvPr/>
          </p:nvPicPr>
          <p:blipFill>
            <a:blip r:embed="rId2"/>
            <a:stretch>
              <a:fillRect/>
            </a:stretch>
          </p:blipFill>
          <p:spPr>
            <a:xfrm>
              <a:off x="2935631" y="0"/>
              <a:ext cx="6320737" cy="6858000"/>
            </a:xfrm>
            <a:prstGeom prst="rect">
              <a:avLst/>
            </a:prstGeom>
          </p:spPr>
        </p:pic>
        <p:sp>
          <p:nvSpPr>
            <p:cNvPr id="3" name="5-Point Star 2">
              <a:extLst>
                <a:ext uri="{FF2B5EF4-FFF2-40B4-BE49-F238E27FC236}">
                  <a16:creationId xmlns:a16="http://schemas.microsoft.com/office/drawing/2014/main" id="{3306F13F-CC90-CC4B-B42E-FCA48B717E88}"/>
                </a:ext>
              </a:extLst>
            </p:cNvPr>
            <p:cNvSpPr/>
            <p:nvPr/>
          </p:nvSpPr>
          <p:spPr>
            <a:xfrm>
              <a:off x="5570082" y="1114975"/>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3">
              <a:extLst>
                <a:ext uri="{FF2B5EF4-FFF2-40B4-BE49-F238E27FC236}">
                  <a16:creationId xmlns:a16="http://schemas.microsoft.com/office/drawing/2014/main" id="{1BBE1D8B-FC2E-574A-8A17-F088E3EE1702}"/>
                </a:ext>
              </a:extLst>
            </p:cNvPr>
            <p:cNvSpPr/>
            <p:nvPr/>
          </p:nvSpPr>
          <p:spPr>
            <a:xfrm>
              <a:off x="5570082" y="1957421"/>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7D471D9C-304B-0A41-A4C4-AC3CD180D413}"/>
                </a:ext>
              </a:extLst>
            </p:cNvPr>
            <p:cNvSpPr/>
            <p:nvPr/>
          </p:nvSpPr>
          <p:spPr>
            <a:xfrm>
              <a:off x="5570082" y="2814547"/>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0CDE47-93C9-2C46-8D43-C4C445057639}"/>
                </a:ext>
              </a:extLst>
            </p:cNvPr>
            <p:cNvCxnSpPr>
              <a:cxnSpLocks/>
            </p:cNvCxnSpPr>
            <p:nvPr/>
          </p:nvCxnSpPr>
          <p:spPr>
            <a:xfrm flipH="1">
              <a:off x="2935631" y="2539313"/>
              <a:ext cx="1611568" cy="5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2D7B5ED-2151-4349-BCD0-1FBB48A7FB17}"/>
                </a:ext>
              </a:extLst>
            </p:cNvPr>
            <p:cNvSpPr/>
            <p:nvPr/>
          </p:nvSpPr>
          <p:spPr>
            <a:xfrm>
              <a:off x="1554628" y="2308480"/>
              <a:ext cx="1611568"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adenosine 3',5'-bismonophosphate</a:t>
              </a:r>
            </a:p>
          </p:txBody>
        </p:sp>
        <p:cxnSp>
          <p:nvCxnSpPr>
            <p:cNvPr id="10" name="Straight Arrow Connector 9">
              <a:extLst>
                <a:ext uri="{FF2B5EF4-FFF2-40B4-BE49-F238E27FC236}">
                  <a16:creationId xmlns:a16="http://schemas.microsoft.com/office/drawing/2014/main" id="{230E2EDE-5F2F-F446-8E42-E3618F03BAD4}"/>
                </a:ext>
              </a:extLst>
            </p:cNvPr>
            <p:cNvCxnSpPr>
              <a:cxnSpLocks/>
            </p:cNvCxnSpPr>
            <p:nvPr/>
          </p:nvCxnSpPr>
          <p:spPr>
            <a:xfrm>
              <a:off x="2116587" y="2677813"/>
              <a:ext cx="0" cy="569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Arc 10">
              <a:extLst>
                <a:ext uri="{FF2B5EF4-FFF2-40B4-BE49-F238E27FC236}">
                  <a16:creationId xmlns:a16="http://schemas.microsoft.com/office/drawing/2014/main" id="{E813B051-FD0E-054A-A448-426DD984EFD4}"/>
                </a:ext>
              </a:extLst>
            </p:cNvPr>
            <p:cNvSpPr/>
            <p:nvPr/>
          </p:nvSpPr>
          <p:spPr>
            <a:xfrm rot="8090242">
              <a:off x="3006501" y="1063751"/>
              <a:ext cx="1457260" cy="149148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6BB7817-87F1-D94C-A0BF-9EEE1016AE17}"/>
                </a:ext>
              </a:extLst>
            </p:cNvPr>
            <p:cNvSpPr/>
            <p:nvPr/>
          </p:nvSpPr>
          <p:spPr>
            <a:xfrm>
              <a:off x="4003469" y="1978509"/>
              <a:ext cx="817853" cy="369332"/>
            </a:xfrm>
            <a:prstGeom prst="rect">
              <a:avLst/>
            </a:prstGeom>
          </p:spPr>
          <p:txBody>
            <a:bodyPr wrap="none">
              <a:spAutoFit/>
            </a:bodyPr>
            <a:lstStyle/>
            <a:p>
              <a:r>
                <a:rPr lang="en-US" dirty="0"/>
                <a:t>  TRX1 </a:t>
              </a:r>
            </a:p>
          </p:txBody>
        </p:sp>
        <p:sp>
          <p:nvSpPr>
            <p:cNvPr id="14" name="Rectangle 13">
              <a:extLst>
                <a:ext uri="{FF2B5EF4-FFF2-40B4-BE49-F238E27FC236}">
                  <a16:creationId xmlns:a16="http://schemas.microsoft.com/office/drawing/2014/main" id="{36674E72-056A-8343-8958-6986030AC15C}"/>
                </a:ext>
              </a:extLst>
            </p:cNvPr>
            <p:cNvSpPr/>
            <p:nvPr/>
          </p:nvSpPr>
          <p:spPr>
            <a:xfrm>
              <a:off x="2311358" y="1980381"/>
              <a:ext cx="1640898" cy="369332"/>
            </a:xfrm>
            <a:prstGeom prst="rect">
              <a:avLst/>
            </a:prstGeom>
          </p:spPr>
          <p:txBody>
            <a:bodyPr wrap="none">
              <a:spAutoFit/>
            </a:bodyPr>
            <a:lstStyle/>
            <a:p>
              <a:r>
                <a:rPr lang="en-US" dirty="0"/>
                <a:t>  TRX1-disulfite </a:t>
              </a:r>
            </a:p>
          </p:txBody>
        </p:sp>
        <p:sp>
          <p:nvSpPr>
            <p:cNvPr id="15" name="Arc 14">
              <a:extLst>
                <a:ext uri="{FF2B5EF4-FFF2-40B4-BE49-F238E27FC236}">
                  <a16:creationId xmlns:a16="http://schemas.microsoft.com/office/drawing/2014/main" id="{6109B1AE-EE9B-0046-BE5B-CB7E06CF14A5}"/>
                </a:ext>
              </a:extLst>
            </p:cNvPr>
            <p:cNvSpPr/>
            <p:nvPr/>
          </p:nvSpPr>
          <p:spPr>
            <a:xfrm rot="18571718">
              <a:off x="3049575" y="1674942"/>
              <a:ext cx="1457260" cy="1491488"/>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A8AE85FA-067C-E044-9714-D5B843B95142}"/>
                </a:ext>
              </a:extLst>
            </p:cNvPr>
            <p:cNvSpPr/>
            <p:nvPr/>
          </p:nvSpPr>
          <p:spPr>
            <a:xfrm>
              <a:off x="3556110" y="1468802"/>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07D7C0-3F72-BA44-B395-A24B26470DA7}"/>
                </a:ext>
              </a:extLst>
            </p:cNvPr>
            <p:cNvSpPr/>
            <p:nvPr/>
          </p:nvSpPr>
          <p:spPr>
            <a:xfrm>
              <a:off x="1857541" y="3318823"/>
              <a:ext cx="518091"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AMP</a:t>
              </a:r>
            </a:p>
          </p:txBody>
        </p:sp>
        <p:sp>
          <p:nvSpPr>
            <p:cNvPr id="22" name="Freeform 21">
              <a:extLst>
                <a:ext uri="{FF2B5EF4-FFF2-40B4-BE49-F238E27FC236}">
                  <a16:creationId xmlns:a16="http://schemas.microsoft.com/office/drawing/2014/main" id="{E1544718-31CA-4740-B3F6-ABCB43C6177F}"/>
                </a:ext>
              </a:extLst>
            </p:cNvPr>
            <p:cNvSpPr/>
            <p:nvPr/>
          </p:nvSpPr>
          <p:spPr>
            <a:xfrm>
              <a:off x="3561403" y="2545237"/>
              <a:ext cx="1887290" cy="763571"/>
            </a:xfrm>
            <a:custGeom>
              <a:avLst/>
              <a:gdLst>
                <a:gd name="connsiteX0" fmla="*/ 228172 w 1887290"/>
                <a:gd name="connsiteY0" fmla="*/ 0 h 763571"/>
                <a:gd name="connsiteX1" fmla="*/ 1929 w 1887290"/>
                <a:gd name="connsiteY1" fmla="*/ 113122 h 763571"/>
                <a:gd name="connsiteX2" fmla="*/ 341294 w 1887290"/>
                <a:gd name="connsiteY2" fmla="*/ 358219 h 763571"/>
                <a:gd name="connsiteX3" fmla="*/ 1887290 w 1887290"/>
                <a:gd name="connsiteY3" fmla="*/ 763571 h 763571"/>
              </a:gdLst>
              <a:ahLst/>
              <a:cxnLst>
                <a:cxn ang="0">
                  <a:pos x="connsiteX0" y="connsiteY0"/>
                </a:cxn>
                <a:cxn ang="0">
                  <a:pos x="connsiteX1" y="connsiteY1"/>
                </a:cxn>
                <a:cxn ang="0">
                  <a:pos x="connsiteX2" y="connsiteY2"/>
                </a:cxn>
                <a:cxn ang="0">
                  <a:pos x="connsiteX3" y="connsiteY3"/>
                </a:cxn>
              </a:cxnLst>
              <a:rect l="l" t="t" r="r" b="b"/>
              <a:pathLst>
                <a:path w="1887290" h="763571">
                  <a:moveTo>
                    <a:pt x="228172" y="0"/>
                  </a:moveTo>
                  <a:cubicBezTo>
                    <a:pt x="105623" y="26709"/>
                    <a:pt x="-16925" y="53419"/>
                    <a:pt x="1929" y="113122"/>
                  </a:cubicBezTo>
                  <a:cubicBezTo>
                    <a:pt x="20783" y="172825"/>
                    <a:pt x="27067" y="249811"/>
                    <a:pt x="341294" y="358219"/>
                  </a:cubicBezTo>
                  <a:cubicBezTo>
                    <a:pt x="655521" y="466627"/>
                    <a:pt x="1271405" y="615099"/>
                    <a:pt x="1887290" y="76357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22114FA-FC60-CF47-B6B1-53B935E97DA1}"/>
                </a:ext>
              </a:extLst>
            </p:cNvPr>
            <p:cNvCxnSpPr>
              <a:cxnSpLocks/>
            </p:cNvCxnSpPr>
            <p:nvPr/>
          </p:nvCxnSpPr>
          <p:spPr>
            <a:xfrm>
              <a:off x="5428680" y="3303770"/>
              <a:ext cx="135092" cy="38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5-Point Star 25">
              <a:extLst>
                <a:ext uri="{FF2B5EF4-FFF2-40B4-BE49-F238E27FC236}">
                  <a16:creationId xmlns:a16="http://schemas.microsoft.com/office/drawing/2014/main" id="{2B228A1B-6680-E046-9AA4-A4867BAD84DE}"/>
                </a:ext>
              </a:extLst>
            </p:cNvPr>
            <p:cNvSpPr/>
            <p:nvPr/>
          </p:nvSpPr>
          <p:spPr>
            <a:xfrm>
              <a:off x="1900180" y="2677813"/>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a:extLst>
                <a:ext uri="{FF2B5EF4-FFF2-40B4-BE49-F238E27FC236}">
                  <a16:creationId xmlns:a16="http://schemas.microsoft.com/office/drawing/2014/main" id="{44AF9CCC-8C8E-C244-B7AC-03C73F848656}"/>
                </a:ext>
              </a:extLst>
            </p:cNvPr>
            <p:cNvSpPr/>
            <p:nvPr/>
          </p:nvSpPr>
          <p:spPr>
            <a:xfrm>
              <a:off x="5563772" y="5477598"/>
              <a:ext cx="432814" cy="43281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16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2C57982-5E99-494D-956B-1358B98B1B95}"/>
              </a:ext>
            </a:extLst>
          </p:cNvPr>
          <p:cNvPicPr>
            <a:picLocks noChangeAspect="1"/>
          </p:cNvPicPr>
          <p:nvPr/>
        </p:nvPicPr>
        <p:blipFill>
          <a:blip r:embed="rId2"/>
          <a:stretch>
            <a:fillRect/>
          </a:stretch>
        </p:blipFill>
        <p:spPr>
          <a:xfrm>
            <a:off x="175005" y="1124712"/>
            <a:ext cx="5108431" cy="4544568"/>
          </a:xfrm>
          <a:prstGeom prst="rect">
            <a:avLst/>
          </a:prstGeom>
        </p:spPr>
      </p:pic>
      <p:pic>
        <p:nvPicPr>
          <p:cNvPr id="6" name="Picture 5">
            <a:extLst>
              <a:ext uri="{FF2B5EF4-FFF2-40B4-BE49-F238E27FC236}">
                <a16:creationId xmlns:a16="http://schemas.microsoft.com/office/drawing/2014/main" id="{8683B3F6-BD3F-C145-98E1-0F2EDCF762BA}"/>
              </a:ext>
            </a:extLst>
          </p:cNvPr>
          <p:cNvPicPr>
            <a:picLocks noChangeAspect="1"/>
          </p:cNvPicPr>
          <p:nvPr/>
        </p:nvPicPr>
        <p:blipFill>
          <a:blip r:embed="rId3"/>
          <a:stretch>
            <a:fillRect/>
          </a:stretch>
        </p:blipFill>
        <p:spPr>
          <a:xfrm>
            <a:off x="6338062" y="1124712"/>
            <a:ext cx="5108431" cy="4544568"/>
          </a:xfrm>
          <a:prstGeom prst="rect">
            <a:avLst/>
          </a:prstGeom>
        </p:spPr>
      </p:pic>
      <p:sp>
        <p:nvSpPr>
          <p:cNvPr id="45" name="Rectangle 44">
            <a:extLst>
              <a:ext uri="{FF2B5EF4-FFF2-40B4-BE49-F238E27FC236}">
                <a16:creationId xmlns:a16="http://schemas.microsoft.com/office/drawing/2014/main" id="{F294BF19-85A1-3C4D-9785-FEE2FCED100E}"/>
              </a:ext>
            </a:extLst>
          </p:cNvPr>
          <p:cNvSpPr/>
          <p:nvPr/>
        </p:nvSpPr>
        <p:spPr>
          <a:xfrm>
            <a:off x="2339924" y="643636"/>
            <a:ext cx="1184940"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raw - raw</a:t>
            </a:r>
            <a:endParaRPr lang="en-US" b="1" i="1" dirty="0"/>
          </a:p>
        </p:txBody>
      </p:sp>
      <p:sp>
        <p:nvSpPr>
          <p:cNvPr id="46" name="Rectangle 45">
            <a:extLst>
              <a:ext uri="{FF2B5EF4-FFF2-40B4-BE49-F238E27FC236}">
                <a16:creationId xmlns:a16="http://schemas.microsoft.com/office/drawing/2014/main" id="{10CCC133-194F-5F46-861E-3B76EE1E0A7E}"/>
              </a:ext>
            </a:extLst>
          </p:cNvPr>
          <p:cNvSpPr/>
          <p:nvPr/>
        </p:nvSpPr>
        <p:spPr>
          <a:xfrm>
            <a:off x="8119780" y="643636"/>
            <a:ext cx="2005677"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relative - relative</a:t>
            </a:r>
            <a:endParaRPr lang="en-US" b="1" i="1" dirty="0"/>
          </a:p>
        </p:txBody>
      </p:sp>
      <p:sp>
        <p:nvSpPr>
          <p:cNvPr id="16" name="TextBox 15">
            <a:extLst>
              <a:ext uri="{FF2B5EF4-FFF2-40B4-BE49-F238E27FC236}">
                <a16:creationId xmlns:a16="http://schemas.microsoft.com/office/drawing/2014/main" id="{64817FB4-820F-6E4C-AA3C-75507F4B7901}"/>
              </a:ext>
            </a:extLst>
          </p:cNvPr>
          <p:cNvSpPr txBox="1"/>
          <p:nvPr/>
        </p:nvSpPr>
        <p:spPr>
          <a:xfrm>
            <a:off x="6314" y="162560"/>
            <a:ext cx="292608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Sulfate metabolism</a:t>
            </a:r>
          </a:p>
        </p:txBody>
      </p:sp>
      <p:sp>
        <p:nvSpPr>
          <p:cNvPr id="7" name="Smiley Face 6">
            <a:extLst>
              <a:ext uri="{FF2B5EF4-FFF2-40B4-BE49-F238E27FC236}">
                <a16:creationId xmlns:a16="http://schemas.microsoft.com/office/drawing/2014/main" id="{C1CC7EA3-0F16-C14D-97C2-106844D2ED98}"/>
              </a:ext>
            </a:extLst>
          </p:cNvPr>
          <p:cNvSpPr/>
          <p:nvPr/>
        </p:nvSpPr>
        <p:spPr>
          <a:xfrm>
            <a:off x="8940671" y="6063713"/>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0BDC24-CBE3-9243-A135-85350CBFD1C2}"/>
              </a:ext>
            </a:extLst>
          </p:cNvPr>
          <p:cNvSpPr txBox="1"/>
          <p:nvPr/>
        </p:nvSpPr>
        <p:spPr>
          <a:xfrm>
            <a:off x="9191114" y="6052624"/>
            <a:ext cx="32158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Additionally predicted in FPA</a:t>
            </a:r>
          </a:p>
        </p:txBody>
      </p:sp>
      <p:sp>
        <p:nvSpPr>
          <p:cNvPr id="9" name="Smiley Face 8">
            <a:extLst>
              <a:ext uri="{FF2B5EF4-FFF2-40B4-BE49-F238E27FC236}">
                <a16:creationId xmlns:a16="http://schemas.microsoft.com/office/drawing/2014/main" id="{95467E7F-4154-5245-8860-C9E36AD76D93}"/>
              </a:ext>
            </a:extLst>
          </p:cNvPr>
          <p:cNvSpPr/>
          <p:nvPr/>
        </p:nvSpPr>
        <p:spPr>
          <a:xfrm>
            <a:off x="7974680" y="4188530"/>
            <a:ext cx="250443" cy="250443"/>
          </a:xfrm>
          <a:prstGeom prst="smileyFac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9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1898</Words>
  <Application>Microsoft Macintosh PowerPoint</Application>
  <PresentationFormat>Widescreen</PresentationFormat>
  <Paragraphs>251</Paragraphs>
  <Slides>22</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BlinkMacSystemFont</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transporter flux </vt:lpstr>
      <vt:lpstr>UNCLEAR rxns and isolated rxns</vt:lpstr>
      <vt:lpstr>Missed in FPA</vt:lpstr>
      <vt:lpstr>Case-by-case analysis of the predicted transporters</vt:lpstr>
      <vt:lpstr>PowerPoint Presentation</vt:lpstr>
      <vt:lpstr>PowerPoint Presentation</vt:lpstr>
      <vt:lpstr>PowerPoint Presentation</vt:lpstr>
      <vt:lpstr>PowerPoint Presentation</vt:lpstr>
      <vt:lpstr>FPA, weighted dist, exp decay, predict growth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Xuhang</dc:creator>
  <cp:lastModifiedBy>Li, Xuhang</cp:lastModifiedBy>
  <cp:revision>27</cp:revision>
  <dcterms:created xsi:type="dcterms:W3CDTF">2020-07-20T17:18:34Z</dcterms:created>
  <dcterms:modified xsi:type="dcterms:W3CDTF">2020-07-21T15:21:04Z</dcterms:modified>
</cp:coreProperties>
</file>